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6" r:id="rId1"/>
  </p:sldMasterIdLst>
  <p:notesMasterIdLst>
    <p:notesMasterId r:id="rId3"/>
  </p:notesMasterIdLst>
  <p:sldIdLst>
    <p:sldId id="257" r:id="rId2"/>
  </p:sldIdLst>
  <p:sldSz cx="9906000" cy="6858000" type="A4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BBE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6291"/>
  </p:normalViewPr>
  <p:slideViewPr>
    <p:cSldViewPr snapToGrid="0" snapToObjects="1">
      <p:cViewPr varScale="1">
        <p:scale>
          <a:sx n="114" d="100"/>
          <a:sy n="114" d="100"/>
        </p:scale>
        <p:origin x="125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4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3B9270-77AE-3548-ACD3-FB0B8473B058}" type="datetimeFigureOut">
              <a:rPr kumimoji="1" lang="ja-JP" altLang="en-US" smtClean="0"/>
              <a:t>2021/4/5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63613" y="1233488"/>
            <a:ext cx="4808537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748163"/>
            <a:ext cx="5388610" cy="388486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4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40B7A6-3915-6A4E-A156-9538280DC4D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340003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D222A1-49FA-F94D-B931-6A72BD623330}" type="datetimeFigureOut">
              <a:rPr kumimoji="1" lang="ja-JP" altLang="en-US" smtClean="0"/>
              <a:t>2021/4/5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742A0-EDD8-7D4C-B885-A7927946BA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751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D222A1-49FA-F94D-B931-6A72BD623330}" type="datetimeFigureOut">
              <a:rPr kumimoji="1" lang="ja-JP" altLang="en-US" smtClean="0"/>
              <a:t>2021/4/5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742A0-EDD8-7D4C-B885-A7927946BA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204311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D222A1-49FA-F94D-B931-6A72BD623330}" type="datetimeFigureOut">
              <a:rPr kumimoji="1" lang="ja-JP" altLang="en-US" smtClean="0"/>
              <a:t>2021/4/5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742A0-EDD8-7D4C-B885-A7927946BA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599480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D222A1-49FA-F94D-B931-6A72BD623330}" type="datetimeFigureOut">
              <a:rPr kumimoji="1" lang="ja-JP" altLang="en-US" smtClean="0"/>
              <a:t>2021/4/5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742A0-EDD8-7D4C-B885-A7927946BA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61853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D222A1-49FA-F94D-B931-6A72BD623330}" type="datetimeFigureOut">
              <a:rPr kumimoji="1" lang="ja-JP" altLang="en-US" smtClean="0"/>
              <a:t>2021/4/5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742A0-EDD8-7D4C-B885-A7927946BA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19615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D222A1-49FA-F94D-B931-6A72BD623330}" type="datetimeFigureOut">
              <a:rPr kumimoji="1" lang="ja-JP" altLang="en-US" smtClean="0"/>
              <a:t>2021/4/5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742A0-EDD8-7D4C-B885-A7927946BA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471187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D222A1-49FA-F94D-B931-6A72BD623330}" type="datetimeFigureOut">
              <a:rPr kumimoji="1" lang="ja-JP" altLang="en-US" smtClean="0"/>
              <a:t>2021/4/5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742A0-EDD8-7D4C-B885-A7927946BA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498153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D222A1-49FA-F94D-B931-6A72BD623330}" type="datetimeFigureOut">
              <a:rPr kumimoji="1" lang="ja-JP" altLang="en-US" smtClean="0"/>
              <a:t>2021/4/5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742A0-EDD8-7D4C-B885-A7927946BA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66795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D222A1-49FA-F94D-B931-6A72BD623330}" type="datetimeFigureOut">
              <a:rPr kumimoji="1" lang="ja-JP" altLang="en-US" smtClean="0"/>
              <a:t>2021/4/5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742A0-EDD8-7D4C-B885-A7927946BA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266241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D222A1-49FA-F94D-B931-6A72BD623330}" type="datetimeFigureOut">
              <a:rPr kumimoji="1" lang="ja-JP" altLang="en-US" smtClean="0"/>
              <a:t>2021/4/5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742A0-EDD8-7D4C-B885-A7927946BA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89421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D222A1-49FA-F94D-B931-6A72BD623330}" type="datetimeFigureOut">
              <a:rPr kumimoji="1" lang="ja-JP" altLang="en-US" smtClean="0"/>
              <a:t>2021/4/5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742A0-EDD8-7D4C-B885-A7927946BA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49002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D222A1-49FA-F94D-B931-6A72BD623330}" type="datetimeFigureOut">
              <a:rPr kumimoji="1" lang="ja-JP" altLang="en-US" smtClean="0"/>
              <a:t>2021/4/5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2742A0-EDD8-7D4C-B885-A7927946BA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158370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CBF4700F-96BC-D440-AC78-3DE8450CA121}"/>
              </a:ext>
            </a:extLst>
          </p:cNvPr>
          <p:cNvSpPr txBox="1"/>
          <p:nvPr/>
        </p:nvSpPr>
        <p:spPr>
          <a:xfrm>
            <a:off x="94816" y="369401"/>
            <a:ext cx="2622834" cy="5425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463">
                <a:latin typeface="HGMaruGothicMPRO" panose="020F0600000000000000" pitchFamily="34" charset="-128"/>
                <a:ea typeface="HGMaruGothicMPRO" panose="020F0600000000000000" pitchFamily="34" charset="-128"/>
              </a:rPr>
              <a:t>新栄小学校目指す資質・能力</a:t>
            </a:r>
            <a:endParaRPr lang="en-US" altLang="ja-JP" sz="1463" dirty="0">
              <a:latin typeface="HGMaruGothicMPRO" panose="020F0600000000000000" pitchFamily="34" charset="-128"/>
              <a:ea typeface="HGMaruGothicMPRO" panose="020F0600000000000000" pitchFamily="34" charset="-128"/>
            </a:endParaRPr>
          </a:p>
          <a:p>
            <a:pPr algn="ctr"/>
            <a:r>
              <a:rPr lang="ja-JP" altLang="en-US" sz="1463">
                <a:latin typeface="HGMaruGothicMPRO" panose="020F0600000000000000" pitchFamily="34" charset="-128"/>
                <a:ea typeface="HGMaruGothicMPRO" panose="020F0600000000000000" pitchFamily="34" charset="-128"/>
              </a:rPr>
              <a:t>２０２０</a:t>
            </a:r>
          </a:p>
        </p:txBody>
      </p:sp>
      <p:sp>
        <p:nvSpPr>
          <p:cNvPr id="8" name="台形 7">
            <a:extLst>
              <a:ext uri="{FF2B5EF4-FFF2-40B4-BE49-F238E27FC236}">
                <a16:creationId xmlns:a16="http://schemas.microsoft.com/office/drawing/2014/main" id="{A525D125-6439-E541-AAED-6065FA62F7A5}"/>
              </a:ext>
            </a:extLst>
          </p:cNvPr>
          <p:cNvSpPr/>
          <p:nvPr/>
        </p:nvSpPr>
        <p:spPr>
          <a:xfrm>
            <a:off x="1349263" y="4639495"/>
            <a:ext cx="7472199" cy="1366345"/>
          </a:xfrm>
          <a:prstGeom prst="trapezoid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463"/>
          </a:p>
        </p:txBody>
      </p:sp>
      <p:sp>
        <p:nvSpPr>
          <p:cNvPr id="9" name="台形 8">
            <a:extLst>
              <a:ext uri="{FF2B5EF4-FFF2-40B4-BE49-F238E27FC236}">
                <a16:creationId xmlns:a16="http://schemas.microsoft.com/office/drawing/2014/main" id="{7B9538DD-B8F4-394C-B23D-7FB5C492286C}"/>
              </a:ext>
            </a:extLst>
          </p:cNvPr>
          <p:cNvSpPr/>
          <p:nvPr/>
        </p:nvSpPr>
        <p:spPr>
          <a:xfrm>
            <a:off x="1716467" y="3077103"/>
            <a:ext cx="6737788" cy="1485901"/>
          </a:xfrm>
          <a:prstGeom prst="trapezoid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463"/>
          </a:p>
        </p:txBody>
      </p:sp>
      <p:sp>
        <p:nvSpPr>
          <p:cNvPr id="10" name="台形 9">
            <a:extLst>
              <a:ext uri="{FF2B5EF4-FFF2-40B4-BE49-F238E27FC236}">
                <a16:creationId xmlns:a16="http://schemas.microsoft.com/office/drawing/2014/main" id="{67CF8F38-35F1-B242-BA49-E4FA03F07B8D}"/>
              </a:ext>
            </a:extLst>
          </p:cNvPr>
          <p:cNvSpPr/>
          <p:nvPr/>
        </p:nvSpPr>
        <p:spPr>
          <a:xfrm>
            <a:off x="2099687" y="1374271"/>
            <a:ext cx="5971353" cy="1578642"/>
          </a:xfrm>
          <a:prstGeom prst="trapezoid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463"/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EECBAF47-EA8A-ED40-AB8D-8EAC25DEF7CD}"/>
              </a:ext>
            </a:extLst>
          </p:cNvPr>
          <p:cNvSpPr txBox="1"/>
          <p:nvPr/>
        </p:nvSpPr>
        <p:spPr>
          <a:xfrm>
            <a:off x="1716470" y="4817036"/>
            <a:ext cx="934871" cy="31745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463"/>
              <a:t>低学年　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37C58218-BD77-A548-A1EA-679251EA0392}"/>
              </a:ext>
            </a:extLst>
          </p:cNvPr>
          <p:cNvSpPr txBox="1"/>
          <p:nvPr/>
        </p:nvSpPr>
        <p:spPr>
          <a:xfrm>
            <a:off x="2089005" y="3147533"/>
            <a:ext cx="747320" cy="31745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463"/>
              <a:t>中学年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D8FDEF7A-AD68-F744-8907-58557700681E}"/>
              </a:ext>
            </a:extLst>
          </p:cNvPr>
          <p:cNvSpPr txBox="1"/>
          <p:nvPr/>
        </p:nvSpPr>
        <p:spPr>
          <a:xfrm>
            <a:off x="2519198" y="1457238"/>
            <a:ext cx="747320" cy="31745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463"/>
              <a:t>高学年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4176A989-9A21-1C43-87CB-D7468FE52FB2}"/>
              </a:ext>
            </a:extLst>
          </p:cNvPr>
          <p:cNvSpPr txBox="1"/>
          <p:nvPr/>
        </p:nvSpPr>
        <p:spPr>
          <a:xfrm>
            <a:off x="1799907" y="696242"/>
            <a:ext cx="646042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ja-JP" altLang="en-US" b="1">
                <a:latin typeface="HGMaruGothicMPRO" panose="020F0600000000000000" pitchFamily="34" charset="-128"/>
                <a:ea typeface="HGMaruGothicMPRO" panose="020F0600000000000000" pitchFamily="34" charset="-128"/>
              </a:rPr>
              <a:t>仲間と共に運動に親しむ児童</a:t>
            </a:r>
            <a:endParaRPr lang="en-US" altLang="ja-JP" b="1" dirty="0">
              <a:latin typeface="HGMaruGothicMPRO" panose="020F0600000000000000" pitchFamily="34" charset="-128"/>
              <a:ea typeface="HGMaruGothicMPRO" panose="020F0600000000000000" pitchFamily="34" charset="-128"/>
            </a:endParaRPr>
          </a:p>
          <a:p>
            <a:pPr algn="ctr"/>
            <a:r>
              <a:rPr lang="ja-JP" altLang="en-US" b="1">
                <a:latin typeface="HGMaruGothicMPRO" panose="020F0600000000000000" pitchFamily="34" charset="-128"/>
                <a:ea typeface="HGMaruGothicMPRO" panose="020F0600000000000000" pitchFamily="34" charset="-128"/>
              </a:rPr>
              <a:t>（→体育の見方・考え方を働かせて、運動にかかわる児童）</a:t>
            </a: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EA3C945A-FBB5-4B4C-A7C0-EFC79486ED2C}"/>
              </a:ext>
            </a:extLst>
          </p:cNvPr>
          <p:cNvSpPr txBox="1"/>
          <p:nvPr/>
        </p:nvSpPr>
        <p:spPr>
          <a:xfrm>
            <a:off x="3885033" y="4680722"/>
            <a:ext cx="2435282" cy="31745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463"/>
              <a:t>運動の楽しさに触れる段階</a:t>
            </a: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6F42C1B2-3C83-1843-9801-F2DF4A4BD349}"/>
              </a:ext>
            </a:extLst>
          </p:cNvPr>
          <p:cNvSpPr txBox="1"/>
          <p:nvPr/>
        </p:nvSpPr>
        <p:spPr>
          <a:xfrm>
            <a:off x="3603706" y="3128918"/>
            <a:ext cx="2997937" cy="31745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463"/>
              <a:t>運動の楽しさや喜びに触れる段階</a:t>
            </a: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C21E42E0-E545-0949-A147-01170486808D}"/>
              </a:ext>
            </a:extLst>
          </p:cNvPr>
          <p:cNvSpPr txBox="1"/>
          <p:nvPr/>
        </p:nvSpPr>
        <p:spPr>
          <a:xfrm>
            <a:off x="3656227" y="1457238"/>
            <a:ext cx="2997937" cy="31745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463"/>
              <a:t>運動の楽しさや喜びを味わう段階</a:t>
            </a: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DF635D19-5DA3-374D-9591-06E32DB049E4}"/>
              </a:ext>
            </a:extLst>
          </p:cNvPr>
          <p:cNvSpPr txBox="1"/>
          <p:nvPr/>
        </p:nvSpPr>
        <p:spPr>
          <a:xfrm>
            <a:off x="2505129" y="1822624"/>
            <a:ext cx="1122423" cy="31745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463"/>
              <a:t>具体的な姿</a:t>
            </a: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509ADF12-9D3E-3044-AD2A-08BC046A82F0}"/>
              </a:ext>
            </a:extLst>
          </p:cNvPr>
          <p:cNvSpPr txBox="1"/>
          <p:nvPr/>
        </p:nvSpPr>
        <p:spPr>
          <a:xfrm>
            <a:off x="2515908" y="3391764"/>
            <a:ext cx="1122423" cy="31745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463"/>
              <a:t>具体的な姿</a:t>
            </a: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15BB5E1C-27E5-3B4F-9FBB-B501CDB58291}"/>
              </a:ext>
            </a:extLst>
          </p:cNvPr>
          <p:cNvSpPr txBox="1"/>
          <p:nvPr/>
        </p:nvSpPr>
        <p:spPr>
          <a:xfrm>
            <a:off x="2519199" y="5052472"/>
            <a:ext cx="1122423" cy="31745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463"/>
              <a:t>具体的な姿</a:t>
            </a: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BD1FF7FF-B561-7641-92D6-F163048F0322}"/>
              </a:ext>
            </a:extLst>
          </p:cNvPr>
          <p:cNvSpPr txBox="1"/>
          <p:nvPr/>
        </p:nvSpPr>
        <p:spPr>
          <a:xfrm>
            <a:off x="2431897" y="2084415"/>
            <a:ext cx="5374416" cy="7927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138"/>
              <a:t>・視点を用いながら、自分なりの運動の楽しさを語ることができる。</a:t>
            </a:r>
            <a:endParaRPr lang="en-US" altLang="ja-JP" sz="1138" dirty="0"/>
          </a:p>
          <a:p>
            <a:r>
              <a:rPr lang="ja-JP" altLang="en-US" sz="1138"/>
              <a:t>・運動ごとの面白さの共通点を見出したり、違いを語ることができる。</a:t>
            </a:r>
            <a:endParaRPr lang="en-US" altLang="ja-JP" sz="1138" dirty="0"/>
          </a:p>
          <a:p>
            <a:r>
              <a:rPr lang="ja-JP" altLang="en-US" sz="1138"/>
              <a:t>・仲間との関わりや資料活用をしながら課題を解決できる。</a:t>
            </a:r>
            <a:endParaRPr lang="en-US" altLang="ja-JP" sz="1138" dirty="0"/>
          </a:p>
          <a:p>
            <a:r>
              <a:rPr lang="ja-JP" altLang="en-US" sz="1138"/>
              <a:t>・「する・見る・支える・知る」など運動と自分の関わり方が分かる。</a:t>
            </a: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54AF3795-0679-2D40-90BD-FC488894E99A}"/>
              </a:ext>
            </a:extLst>
          </p:cNvPr>
          <p:cNvSpPr txBox="1"/>
          <p:nvPr/>
        </p:nvSpPr>
        <p:spPr>
          <a:xfrm>
            <a:off x="2328846" y="3641691"/>
            <a:ext cx="6020460" cy="9678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138"/>
              <a:t>・仲間とのふりかえりの中から視点を共有できる。</a:t>
            </a:r>
            <a:endParaRPr lang="en-US" altLang="ja-JP" sz="1138" dirty="0"/>
          </a:p>
          <a:p>
            <a:r>
              <a:rPr lang="ja-JP" altLang="en-US" sz="1138"/>
              <a:t>・ふりかえりから自分にあっためあてを立てることができる</a:t>
            </a:r>
            <a:endParaRPr lang="en-US" altLang="ja-JP" sz="1138" dirty="0"/>
          </a:p>
          <a:p>
            <a:r>
              <a:rPr lang="ja-JP" altLang="en-US" sz="1138"/>
              <a:t>（めあてとふりかえりが関連している。）</a:t>
            </a:r>
            <a:endParaRPr lang="en-US" altLang="ja-JP" sz="1138" dirty="0"/>
          </a:p>
          <a:p>
            <a:r>
              <a:rPr lang="ja-JP" altLang="en-US" sz="1138"/>
              <a:t>・自分の考えを友達に伝えることができる。</a:t>
            </a:r>
            <a:endParaRPr lang="en-US" altLang="ja-JP" sz="1138" dirty="0"/>
          </a:p>
          <a:p>
            <a:r>
              <a:rPr lang="ja-JP" altLang="en-US" sz="1138"/>
              <a:t>・主体的に学習に取り組んでいる。</a:t>
            </a:r>
            <a:endParaRPr lang="en-US" altLang="ja-JP" sz="1138" dirty="0"/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22C48EC9-3004-7448-B32C-18C05310C7DB}"/>
              </a:ext>
            </a:extLst>
          </p:cNvPr>
          <p:cNvSpPr txBox="1"/>
          <p:nvPr/>
        </p:nvSpPr>
        <p:spPr>
          <a:xfrm>
            <a:off x="2328846" y="5352554"/>
            <a:ext cx="4998484" cy="61767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138"/>
              <a:t>・自分から思いっきり運動遊びを楽しんでいる。</a:t>
            </a:r>
            <a:endParaRPr lang="en-US" altLang="ja-JP" sz="1138" dirty="0"/>
          </a:p>
          <a:p>
            <a:r>
              <a:rPr lang="ja-JP" altLang="en-US" sz="1138"/>
              <a:t>・活動のふりかえりをすることができる。自分のめあてが立てられる。</a:t>
            </a:r>
            <a:endParaRPr lang="en-US" altLang="ja-JP" sz="1138" dirty="0"/>
          </a:p>
          <a:p>
            <a:r>
              <a:rPr lang="ja-JP" altLang="en-US" sz="1138"/>
              <a:t>・単元が終わった時に「〇〇が面白かったよ・楽しかったよ」と話せる。</a:t>
            </a:r>
          </a:p>
        </p:txBody>
      </p:sp>
      <p:sp>
        <p:nvSpPr>
          <p:cNvPr id="2" name="上矢印 1">
            <a:extLst>
              <a:ext uri="{FF2B5EF4-FFF2-40B4-BE49-F238E27FC236}">
                <a16:creationId xmlns:a16="http://schemas.microsoft.com/office/drawing/2014/main" id="{1F654B13-1D4B-3842-B1E7-2D7F475F4260}"/>
              </a:ext>
            </a:extLst>
          </p:cNvPr>
          <p:cNvSpPr/>
          <p:nvPr/>
        </p:nvSpPr>
        <p:spPr>
          <a:xfrm rot="1043409">
            <a:off x="1162794" y="1211243"/>
            <a:ext cx="821014" cy="4856195"/>
          </a:xfrm>
          <a:prstGeom prst="upArrow">
            <a:avLst>
              <a:gd name="adj1" fmla="val 22509"/>
              <a:gd name="adj2" fmla="val 6704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463"/>
          </a:p>
        </p:txBody>
      </p:sp>
      <p:grpSp>
        <p:nvGrpSpPr>
          <p:cNvPr id="7" name="グループ化 6">
            <a:extLst>
              <a:ext uri="{FF2B5EF4-FFF2-40B4-BE49-F238E27FC236}">
                <a16:creationId xmlns:a16="http://schemas.microsoft.com/office/drawing/2014/main" id="{928E00B2-7E6B-F542-B24A-08EA130DDB84}"/>
              </a:ext>
            </a:extLst>
          </p:cNvPr>
          <p:cNvGrpSpPr/>
          <p:nvPr/>
        </p:nvGrpSpPr>
        <p:grpSpPr>
          <a:xfrm>
            <a:off x="107773" y="2231803"/>
            <a:ext cx="2368733" cy="1476975"/>
            <a:chOff x="173645" y="1993957"/>
            <a:chExt cx="2915363" cy="1817816"/>
          </a:xfrm>
        </p:grpSpPr>
        <p:sp>
          <p:nvSpPr>
            <p:cNvPr id="5" name="テキスト ボックス 4">
              <a:extLst>
                <a:ext uri="{FF2B5EF4-FFF2-40B4-BE49-F238E27FC236}">
                  <a16:creationId xmlns:a16="http://schemas.microsoft.com/office/drawing/2014/main" id="{11ACAAFA-C235-0642-A09D-20AE8BD7275B}"/>
                </a:ext>
              </a:extLst>
            </p:cNvPr>
            <p:cNvSpPr txBox="1"/>
            <p:nvPr/>
          </p:nvSpPr>
          <p:spPr>
            <a:xfrm>
              <a:off x="173645" y="1993957"/>
              <a:ext cx="1304499" cy="544528"/>
            </a:xfrm>
            <a:prstGeom prst="rect">
              <a:avLst/>
            </a:prstGeom>
            <a:solidFill>
              <a:srgbClr val="FF0000"/>
            </a:solidFill>
          </p:spPr>
          <p:txBody>
            <a:bodyPr wrap="none" rtlCol="0">
              <a:spAutoFit/>
            </a:bodyPr>
            <a:lstStyle/>
            <a:p>
              <a:r>
                <a:rPr lang="ja-JP" altLang="en-US" sz="2275">
                  <a:solidFill>
                    <a:schemeClr val="bg1"/>
                  </a:solidFill>
                </a:rPr>
                <a:t>できる</a:t>
              </a:r>
            </a:p>
          </p:txBody>
        </p:sp>
        <p:sp>
          <p:nvSpPr>
            <p:cNvPr id="26" name="テキスト ボックス 25">
              <a:extLst>
                <a:ext uri="{FF2B5EF4-FFF2-40B4-BE49-F238E27FC236}">
                  <a16:creationId xmlns:a16="http://schemas.microsoft.com/office/drawing/2014/main" id="{05DA28F4-0379-3C49-B4A9-FFF08723000C}"/>
                </a:ext>
              </a:extLst>
            </p:cNvPr>
            <p:cNvSpPr txBox="1"/>
            <p:nvPr/>
          </p:nvSpPr>
          <p:spPr>
            <a:xfrm>
              <a:off x="592700" y="3267245"/>
              <a:ext cx="1663571" cy="544528"/>
            </a:xfrm>
            <a:prstGeom prst="rect">
              <a:avLst/>
            </a:prstGeom>
            <a:solidFill>
              <a:srgbClr val="FF0000"/>
            </a:solidFill>
          </p:spPr>
          <p:txBody>
            <a:bodyPr wrap="none" rtlCol="0">
              <a:spAutoFit/>
            </a:bodyPr>
            <a:lstStyle/>
            <a:p>
              <a:r>
                <a:rPr lang="ja-JP" altLang="en-US" sz="2275">
                  <a:solidFill>
                    <a:schemeClr val="bg1"/>
                  </a:solidFill>
                </a:rPr>
                <a:t>かかわる</a:t>
              </a:r>
            </a:p>
          </p:txBody>
        </p:sp>
        <p:sp>
          <p:nvSpPr>
            <p:cNvPr id="27" name="テキスト ボックス 26">
              <a:extLst>
                <a:ext uri="{FF2B5EF4-FFF2-40B4-BE49-F238E27FC236}">
                  <a16:creationId xmlns:a16="http://schemas.microsoft.com/office/drawing/2014/main" id="{806ED328-2E49-9342-9836-52A27E16A31D}"/>
                </a:ext>
              </a:extLst>
            </p:cNvPr>
            <p:cNvSpPr txBox="1"/>
            <p:nvPr/>
          </p:nvSpPr>
          <p:spPr>
            <a:xfrm>
              <a:off x="1784509" y="1993957"/>
              <a:ext cx="1304499" cy="544528"/>
            </a:xfrm>
            <a:prstGeom prst="rect">
              <a:avLst/>
            </a:prstGeom>
            <a:solidFill>
              <a:srgbClr val="FF0000"/>
            </a:solidFill>
          </p:spPr>
          <p:txBody>
            <a:bodyPr wrap="none" rtlCol="0">
              <a:spAutoFit/>
            </a:bodyPr>
            <a:lstStyle/>
            <a:p>
              <a:r>
                <a:rPr lang="ja-JP" altLang="en-US" sz="2275">
                  <a:solidFill>
                    <a:schemeClr val="bg1"/>
                  </a:solidFill>
                </a:rPr>
                <a:t>わかる</a:t>
              </a:r>
            </a:p>
          </p:txBody>
        </p:sp>
        <p:sp>
          <p:nvSpPr>
            <p:cNvPr id="6" name="左右矢印 5">
              <a:extLst>
                <a:ext uri="{FF2B5EF4-FFF2-40B4-BE49-F238E27FC236}">
                  <a16:creationId xmlns:a16="http://schemas.microsoft.com/office/drawing/2014/main" id="{E22AE685-B6F8-E44C-8551-0101957BEC94}"/>
                </a:ext>
              </a:extLst>
            </p:cNvPr>
            <p:cNvSpPr/>
            <p:nvPr/>
          </p:nvSpPr>
          <p:spPr>
            <a:xfrm>
              <a:off x="1200892" y="2135566"/>
              <a:ext cx="701103" cy="231226"/>
            </a:xfrm>
            <a:prstGeom prst="leftRightArrow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463"/>
            </a:p>
          </p:txBody>
        </p:sp>
      </p:grpSp>
      <p:sp>
        <p:nvSpPr>
          <p:cNvPr id="29" name="下カーブ矢印 28">
            <a:extLst>
              <a:ext uri="{FF2B5EF4-FFF2-40B4-BE49-F238E27FC236}">
                <a16:creationId xmlns:a16="http://schemas.microsoft.com/office/drawing/2014/main" id="{2602FC87-C16A-D84E-B7CB-3F50A8F4E09C}"/>
              </a:ext>
            </a:extLst>
          </p:cNvPr>
          <p:cNvSpPr/>
          <p:nvPr/>
        </p:nvSpPr>
        <p:spPr>
          <a:xfrm rot="18367860">
            <a:off x="432292" y="2611654"/>
            <a:ext cx="841826" cy="506891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463">
              <a:solidFill>
                <a:schemeClr val="tx1"/>
              </a:solidFill>
            </a:endParaRPr>
          </a:p>
        </p:txBody>
      </p:sp>
      <p:sp>
        <p:nvSpPr>
          <p:cNvPr id="30" name="左カーブ矢印 29">
            <a:extLst>
              <a:ext uri="{FF2B5EF4-FFF2-40B4-BE49-F238E27FC236}">
                <a16:creationId xmlns:a16="http://schemas.microsoft.com/office/drawing/2014/main" id="{637AEC30-41FE-7542-A684-817A72964BA0}"/>
              </a:ext>
            </a:extLst>
          </p:cNvPr>
          <p:cNvSpPr/>
          <p:nvPr/>
        </p:nvSpPr>
        <p:spPr>
          <a:xfrm rot="1027485">
            <a:off x="1191007" y="2994005"/>
            <a:ext cx="625454" cy="107607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463">
              <a:solidFill>
                <a:schemeClr val="tx1"/>
              </a:solidFill>
            </a:endParaRPr>
          </a:p>
        </p:txBody>
      </p:sp>
      <p:sp>
        <p:nvSpPr>
          <p:cNvPr id="31" name="テキスト ボックス 30">
            <a:extLst>
              <a:ext uri="{FF2B5EF4-FFF2-40B4-BE49-F238E27FC236}">
                <a16:creationId xmlns:a16="http://schemas.microsoft.com/office/drawing/2014/main" id="{D751B2C5-E917-2B49-95B0-917F069A02C2}"/>
              </a:ext>
            </a:extLst>
          </p:cNvPr>
          <p:cNvSpPr txBox="1"/>
          <p:nvPr/>
        </p:nvSpPr>
        <p:spPr>
          <a:xfrm>
            <a:off x="232575" y="4044106"/>
            <a:ext cx="1572203" cy="54245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ja-JP" altLang="en-US" sz="975"/>
              <a:t>単元ごとに「かかわる」ことを下支えに「できる」「わかる」を往還</a:t>
            </a:r>
          </a:p>
        </p:txBody>
      </p:sp>
      <p:sp>
        <p:nvSpPr>
          <p:cNvPr id="32" name="上矢印 31">
            <a:extLst>
              <a:ext uri="{FF2B5EF4-FFF2-40B4-BE49-F238E27FC236}">
                <a16:creationId xmlns:a16="http://schemas.microsoft.com/office/drawing/2014/main" id="{53D41EE5-4E3B-7940-AE20-CBA14F2E42A9}"/>
              </a:ext>
            </a:extLst>
          </p:cNvPr>
          <p:cNvSpPr/>
          <p:nvPr/>
        </p:nvSpPr>
        <p:spPr>
          <a:xfrm rot="20806864">
            <a:off x="8043748" y="1211242"/>
            <a:ext cx="821014" cy="4856195"/>
          </a:xfrm>
          <a:prstGeom prst="upArrow">
            <a:avLst>
              <a:gd name="adj1" fmla="val 26913"/>
              <a:gd name="adj2" fmla="val 4584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463"/>
          </a:p>
        </p:txBody>
      </p:sp>
      <p:sp>
        <p:nvSpPr>
          <p:cNvPr id="33" name="テキスト ボックス 32">
            <a:extLst>
              <a:ext uri="{FF2B5EF4-FFF2-40B4-BE49-F238E27FC236}">
                <a16:creationId xmlns:a16="http://schemas.microsoft.com/office/drawing/2014/main" id="{08F07C28-C1AD-D740-9BDC-630F92A6248E}"/>
              </a:ext>
            </a:extLst>
          </p:cNvPr>
          <p:cNvSpPr txBox="1"/>
          <p:nvPr/>
        </p:nvSpPr>
        <p:spPr>
          <a:xfrm>
            <a:off x="8209704" y="2652832"/>
            <a:ext cx="979755" cy="317459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n-US" altLang="ja-JP" sz="1463" dirty="0"/>
              <a:t>SE</a:t>
            </a:r>
            <a:r>
              <a:rPr lang="ja-JP" altLang="en-US" sz="1463"/>
              <a:t>タイム</a:t>
            </a:r>
          </a:p>
        </p:txBody>
      </p:sp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D3C9E5D6-5CB7-F14C-8E74-77F937399156}"/>
              </a:ext>
            </a:extLst>
          </p:cNvPr>
          <p:cNvSpPr txBox="1"/>
          <p:nvPr/>
        </p:nvSpPr>
        <p:spPr>
          <a:xfrm>
            <a:off x="8492364" y="3235447"/>
            <a:ext cx="1018227" cy="492443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ja-JP" altLang="en-US" sz="1300"/>
              <a:t>スポーツ</a:t>
            </a:r>
            <a:endParaRPr lang="en-US" altLang="ja-JP" sz="1300" dirty="0"/>
          </a:p>
          <a:p>
            <a:r>
              <a:rPr lang="ja-JP" altLang="en-US" sz="1300"/>
              <a:t>チャレンジ</a:t>
            </a:r>
          </a:p>
        </p:txBody>
      </p:sp>
      <p:sp>
        <p:nvSpPr>
          <p:cNvPr id="35" name="テキスト ボックス 34">
            <a:extLst>
              <a:ext uri="{FF2B5EF4-FFF2-40B4-BE49-F238E27FC236}">
                <a16:creationId xmlns:a16="http://schemas.microsoft.com/office/drawing/2014/main" id="{829A547A-147C-0E47-9C62-2D7F20892CBD}"/>
              </a:ext>
            </a:extLst>
          </p:cNvPr>
          <p:cNvSpPr txBox="1"/>
          <p:nvPr/>
        </p:nvSpPr>
        <p:spPr>
          <a:xfrm>
            <a:off x="8682619" y="3993111"/>
            <a:ext cx="934871" cy="317459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ja-JP" altLang="en-US" sz="1463"/>
              <a:t>運動遊び</a:t>
            </a:r>
          </a:p>
        </p:txBody>
      </p:sp>
      <p:sp>
        <p:nvSpPr>
          <p:cNvPr id="36" name="テキスト ボックス 35">
            <a:extLst>
              <a:ext uri="{FF2B5EF4-FFF2-40B4-BE49-F238E27FC236}">
                <a16:creationId xmlns:a16="http://schemas.microsoft.com/office/drawing/2014/main" id="{1D44EF6F-0682-4D45-A46E-7AD8DEAF774F}"/>
              </a:ext>
            </a:extLst>
          </p:cNvPr>
          <p:cNvSpPr txBox="1"/>
          <p:nvPr/>
        </p:nvSpPr>
        <p:spPr>
          <a:xfrm>
            <a:off x="603487" y="1640914"/>
            <a:ext cx="934871" cy="31745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ja-JP" altLang="en-US" sz="1463"/>
              <a:t>授業時間</a:t>
            </a:r>
          </a:p>
        </p:txBody>
      </p:sp>
      <p:sp>
        <p:nvSpPr>
          <p:cNvPr id="37" name="テキスト ボックス 36">
            <a:extLst>
              <a:ext uri="{FF2B5EF4-FFF2-40B4-BE49-F238E27FC236}">
                <a16:creationId xmlns:a16="http://schemas.microsoft.com/office/drawing/2014/main" id="{883EFAA7-A29A-1345-BC70-AEAAEDEB375A}"/>
              </a:ext>
            </a:extLst>
          </p:cNvPr>
          <p:cNvSpPr txBox="1"/>
          <p:nvPr/>
        </p:nvSpPr>
        <p:spPr>
          <a:xfrm>
            <a:off x="8363372" y="1770223"/>
            <a:ext cx="1122423" cy="31745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ja-JP" altLang="en-US" sz="1463"/>
              <a:t>余暇の時間</a:t>
            </a:r>
          </a:p>
        </p:txBody>
      </p:sp>
    </p:spTree>
    <p:extLst>
      <p:ext uri="{BB962C8B-B14F-4D97-AF65-F5344CB8AC3E}">
        <p14:creationId xmlns:p14="http://schemas.microsoft.com/office/powerpoint/2010/main" val="31582793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2449</TotalTime>
  <Words>265</Words>
  <Application>Microsoft Office PowerPoint</Application>
  <PresentationFormat>A4 210 x 297 mm</PresentationFormat>
  <Paragraphs>35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HGMaruGothicMPRO</vt:lpstr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田中 孝</dc:creator>
  <cp:lastModifiedBy>吉田　宗平（保健体育課）</cp:lastModifiedBy>
  <cp:revision>28</cp:revision>
  <cp:lastPrinted>2021-03-26T09:14:20Z</cp:lastPrinted>
  <dcterms:created xsi:type="dcterms:W3CDTF">2020-04-28T04:56:21Z</dcterms:created>
  <dcterms:modified xsi:type="dcterms:W3CDTF">2021-04-05T11:03:43Z</dcterms:modified>
</cp:coreProperties>
</file>