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75" d="100"/>
          <a:sy n="75" d="100"/>
        </p:scale>
        <p:origin x="3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4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8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3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9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3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5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6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2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CC8646-5692-F34A-AC5F-7737247E8E8A}"/>
              </a:ext>
            </a:extLst>
          </p:cNvPr>
          <p:cNvSpPr/>
          <p:nvPr/>
        </p:nvSpPr>
        <p:spPr>
          <a:xfrm>
            <a:off x="0" y="0"/>
            <a:ext cx="68580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５の１ベースボール</a:t>
            </a:r>
            <a:endParaRPr lang="en-US" altLang="ja-JP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  <a:p>
            <a:pPr algn="ctr"/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r>
              <a:rPr lang="ja-JP" altLang="en-US" sz="20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ホームまで行けるか／行かせないか</a:t>
            </a:r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endParaRPr lang="ja-JP" altLang="en-US" sz="2000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1DF17-9B16-BC43-B4F5-5FD3F32E360B}"/>
              </a:ext>
            </a:extLst>
          </p:cNvPr>
          <p:cNvSpPr txBox="1"/>
          <p:nvPr/>
        </p:nvSpPr>
        <p:spPr>
          <a:xfrm>
            <a:off x="216278" y="1054166"/>
            <a:ext cx="5724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「あなたが思うキャッチバレーボールのイメージは？」「何が面白い運動？」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3D05F1-294F-A246-B7B9-091673889680}"/>
              </a:ext>
            </a:extLst>
          </p:cNvPr>
          <p:cNvSpPr txBox="1"/>
          <p:nvPr/>
        </p:nvSpPr>
        <p:spPr>
          <a:xfrm>
            <a:off x="377379" y="9505890"/>
            <a:ext cx="5505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5</a:t>
            </a:r>
            <a:r>
              <a:rPr kumimoji="1" lang="ja-JP" altLang="en-US" sz="2000">
                <a:latin typeface="HGMaruGothicMPRO" panose="020F0600000000000000" pitchFamily="34" charset="-128"/>
                <a:ea typeface="HGMaruGothicMPRO" panose="020F0600000000000000" pitchFamily="34" charset="-128"/>
              </a:rPr>
              <a:t>年　名前（　　　　　　　　　　　　　）　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4D8D6066-D75E-C848-94E2-F4C64DEE0845}"/>
              </a:ext>
            </a:extLst>
          </p:cNvPr>
          <p:cNvSpPr/>
          <p:nvPr/>
        </p:nvSpPr>
        <p:spPr>
          <a:xfrm>
            <a:off x="108487" y="1054166"/>
            <a:ext cx="6555783" cy="137304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C13A1BD-A357-964C-ACAA-B0B08D308EEC}"/>
              </a:ext>
            </a:extLst>
          </p:cNvPr>
          <p:cNvSpPr txBox="1"/>
          <p:nvPr/>
        </p:nvSpPr>
        <p:spPr>
          <a:xfrm>
            <a:off x="209064" y="8018995"/>
            <a:ext cx="618630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メンバー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・リーダー（　　　　　）・サブリーダー（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・用具（　　　　　　）　　　　　・得点（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・タイムキーパー（　　　　　　）・記録（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・盛り上げ（　　　　　　　）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0459A1C8-11C3-AD46-BA88-413F8F1A18D8}"/>
              </a:ext>
            </a:extLst>
          </p:cNvPr>
          <p:cNvSpPr/>
          <p:nvPr/>
        </p:nvSpPr>
        <p:spPr>
          <a:xfrm>
            <a:off x="108486" y="2585915"/>
            <a:ext cx="6555783" cy="5271726"/>
          </a:xfrm>
          <a:prstGeom prst="roundRect">
            <a:avLst>
              <a:gd name="adj" fmla="val 255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B8036D-30AF-3447-B3CE-8796B97F9924}"/>
              </a:ext>
            </a:extLst>
          </p:cNvPr>
          <p:cNvSpPr txBox="1"/>
          <p:nvPr/>
        </p:nvSpPr>
        <p:spPr>
          <a:xfrm>
            <a:off x="2039191" y="4898612"/>
            <a:ext cx="2779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ホームまで</a:t>
            </a:r>
            <a:endParaRPr kumimoji="1" lang="en-US" altLang="ja-JP" dirty="0"/>
          </a:p>
          <a:p>
            <a:pPr algn="ctr"/>
            <a:r>
              <a:rPr kumimoji="1" lang="ja-JP" altLang="en-US"/>
              <a:t>行けるか／行かせないか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0B7B92E7-4712-434B-928E-C92F2D0A9D0B}"/>
              </a:ext>
            </a:extLst>
          </p:cNvPr>
          <p:cNvSpPr/>
          <p:nvPr/>
        </p:nvSpPr>
        <p:spPr>
          <a:xfrm>
            <a:off x="2065728" y="4773478"/>
            <a:ext cx="2641297" cy="7862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4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8FD9B-0CA4-764D-80E6-6E9B5D57DB95}"/>
              </a:ext>
            </a:extLst>
          </p:cNvPr>
          <p:cNvSpPr txBox="1"/>
          <p:nvPr/>
        </p:nvSpPr>
        <p:spPr>
          <a:xfrm>
            <a:off x="0" y="108488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１　この運動への問い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7C55D3-2361-4B43-BA01-399F43281D70}"/>
              </a:ext>
            </a:extLst>
          </p:cNvPr>
          <p:cNvSpPr txBox="1"/>
          <p:nvPr/>
        </p:nvSpPr>
        <p:spPr>
          <a:xfrm>
            <a:off x="47578" y="979345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２　学習の計画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839B83-7A3A-AC48-8CAC-0F4002F7C7AB}"/>
              </a:ext>
            </a:extLst>
          </p:cNvPr>
          <p:cNvSpPr txBox="1"/>
          <p:nvPr/>
        </p:nvSpPr>
        <p:spPr>
          <a:xfrm>
            <a:off x="4060371" y="769281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５　追加のルール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C596B4-0E52-1B4E-8EA5-27FB7703C0B4}"/>
              </a:ext>
            </a:extLst>
          </p:cNvPr>
          <p:cNvSpPr txBox="1"/>
          <p:nvPr/>
        </p:nvSpPr>
        <p:spPr>
          <a:xfrm>
            <a:off x="47578" y="7692814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４　はじめのルール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96BE68E-D353-6F43-851D-38B25FFE80D5}"/>
              </a:ext>
            </a:extLst>
          </p:cNvPr>
          <p:cNvSpPr/>
          <p:nvPr/>
        </p:nvSpPr>
        <p:spPr>
          <a:xfrm>
            <a:off x="4060371" y="7984671"/>
            <a:ext cx="2601686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6E077DCB-72A2-304F-91D0-F4B301CDB902}"/>
              </a:ext>
            </a:extLst>
          </p:cNvPr>
          <p:cNvSpPr/>
          <p:nvPr/>
        </p:nvSpPr>
        <p:spPr>
          <a:xfrm>
            <a:off x="47577" y="7979228"/>
            <a:ext cx="3577365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0" name="加算記号 9">
            <a:extLst>
              <a:ext uri="{FF2B5EF4-FFF2-40B4-BE49-F238E27FC236}">
                <a16:creationId xmlns:a16="http://schemas.microsoft.com/office/drawing/2014/main" id="{2EF79C17-2B19-8E47-B4B1-9AE92FDA9CCD}"/>
              </a:ext>
            </a:extLst>
          </p:cNvPr>
          <p:cNvSpPr/>
          <p:nvPr/>
        </p:nvSpPr>
        <p:spPr>
          <a:xfrm>
            <a:off x="3624943" y="8607877"/>
            <a:ext cx="449034" cy="51421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0E4545-973F-C640-8159-21738112A8F9}"/>
              </a:ext>
            </a:extLst>
          </p:cNvPr>
          <p:cNvSpPr txBox="1"/>
          <p:nvPr/>
        </p:nvSpPr>
        <p:spPr>
          <a:xfrm>
            <a:off x="47578" y="220943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３　４５分の流れ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14BEF14F-0E29-CF4E-AC8F-9A0490301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10132"/>
              </p:ext>
            </p:extLst>
          </p:nvPr>
        </p:nvGraphicFramePr>
        <p:xfrm>
          <a:off x="220436" y="2620485"/>
          <a:ext cx="6417127" cy="5057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814">
                  <a:extLst>
                    <a:ext uri="{9D8B030D-6E8A-4147-A177-3AD203B41FA5}">
                      <a16:colId xmlns:a16="http://schemas.microsoft.com/office/drawing/2014/main" val="761107320"/>
                    </a:ext>
                  </a:extLst>
                </a:gridCol>
                <a:gridCol w="5780313">
                  <a:extLst>
                    <a:ext uri="{9D8B030D-6E8A-4147-A177-3AD203B41FA5}">
                      <a16:colId xmlns:a16="http://schemas.microsoft.com/office/drawing/2014/main" val="1730980752"/>
                    </a:ext>
                  </a:extLst>
                </a:gridCol>
              </a:tblGrid>
              <a:tr h="334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流れ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233641"/>
                  </a:ext>
                </a:extLst>
              </a:tr>
              <a:tr h="4722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０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３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12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　　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40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19770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16A99D2-DC3E-3F44-B8E6-7DF7C4210241}"/>
              </a:ext>
            </a:extLst>
          </p:cNvPr>
          <p:cNvSpPr/>
          <p:nvPr/>
        </p:nvSpPr>
        <p:spPr>
          <a:xfrm>
            <a:off x="832755" y="2969665"/>
            <a:ext cx="5804807" cy="4466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チームの時間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954E69B-CDC1-3B43-BD04-54D926E71F11}"/>
              </a:ext>
            </a:extLst>
          </p:cNvPr>
          <p:cNvSpPr/>
          <p:nvPr/>
        </p:nvSpPr>
        <p:spPr>
          <a:xfrm>
            <a:off x="849083" y="3446015"/>
            <a:ext cx="5772150" cy="469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クラスの中で出てきた課題の確認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155CB7-1767-8241-B48B-DF0C6307FBAF}"/>
              </a:ext>
            </a:extLst>
          </p:cNvPr>
          <p:cNvSpPr/>
          <p:nvPr/>
        </p:nvSpPr>
        <p:spPr>
          <a:xfrm>
            <a:off x="865412" y="3986631"/>
            <a:ext cx="5739492" cy="11396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①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EF59A8-3DF0-1946-A207-7579D32A5712}"/>
              </a:ext>
            </a:extLst>
          </p:cNvPr>
          <p:cNvSpPr txBox="1"/>
          <p:nvPr/>
        </p:nvSpPr>
        <p:spPr>
          <a:xfrm>
            <a:off x="2917056" y="5260794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移動・回復タイム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0D7DD29-A821-9D48-8210-D46A34403331}"/>
              </a:ext>
            </a:extLst>
          </p:cNvPr>
          <p:cNvSpPr/>
          <p:nvPr/>
        </p:nvSpPr>
        <p:spPr>
          <a:xfrm>
            <a:off x="832408" y="6746338"/>
            <a:ext cx="5739492" cy="3084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片付け・チームでふりかえり・個人のふりかえり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0B5DE41-E551-4749-8793-684A444B2129}"/>
              </a:ext>
            </a:extLst>
          </p:cNvPr>
          <p:cNvSpPr/>
          <p:nvPr/>
        </p:nvSpPr>
        <p:spPr>
          <a:xfrm>
            <a:off x="865412" y="7136485"/>
            <a:ext cx="5739492" cy="4069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クラスみんなでふりかえり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13609E-A1B7-2C47-BE72-8A974E3FD618}"/>
              </a:ext>
            </a:extLst>
          </p:cNvPr>
          <p:cNvSpPr txBox="1"/>
          <p:nvPr/>
        </p:nvSpPr>
        <p:spPr>
          <a:xfrm>
            <a:off x="861774" y="385324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どうやったらホームまで行けるか（攻め）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ホームまで行かせないか（守り）？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03D33EC-FCFA-2443-94DF-ECC236FB82AF}"/>
              </a:ext>
            </a:extLst>
          </p:cNvPr>
          <p:cNvSpPr/>
          <p:nvPr/>
        </p:nvSpPr>
        <p:spPr>
          <a:xfrm>
            <a:off x="832408" y="5535393"/>
            <a:ext cx="5739492" cy="1126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ゲーム②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908A9D6B-0513-2C4D-80ED-171C2E0A1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79056"/>
              </p:ext>
            </p:extLst>
          </p:nvPr>
        </p:nvGraphicFramePr>
        <p:xfrm>
          <a:off x="744659" y="1247151"/>
          <a:ext cx="5663679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29">
                  <a:extLst>
                    <a:ext uri="{9D8B030D-6E8A-4147-A177-3AD203B41FA5}">
                      <a16:colId xmlns:a16="http://schemas.microsoft.com/office/drawing/2014/main" val="2297720563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101165997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2402105559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1670709101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3317319077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593787030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2722684037"/>
                    </a:ext>
                  </a:extLst>
                </a:gridCol>
              </a:tblGrid>
              <a:tr h="289007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99443"/>
                  </a:ext>
                </a:extLst>
              </a:tr>
              <a:tr h="48852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簡単なルールでゲームの面白さを理解しよう。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「ホームまで行けるか／行かせないか」を考えながら、ベースボールを楽しもう。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39743"/>
                  </a:ext>
                </a:extLst>
              </a:tr>
            </a:tbl>
          </a:graphicData>
        </a:graphic>
      </p:graphicFrame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C89CD22-EB8B-FD4A-B477-6D7D6408A329}"/>
              </a:ext>
            </a:extLst>
          </p:cNvPr>
          <p:cNvSpPr/>
          <p:nvPr/>
        </p:nvSpPr>
        <p:spPr>
          <a:xfrm>
            <a:off x="-1" y="8074126"/>
            <a:ext cx="357736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345" indent="-48260" algn="just"/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・攻めはホームからボールを投げて</a:t>
            </a:r>
            <a:r>
              <a:rPr lang="en-US" altLang="ja-JP" sz="1100" kern="100" dirty="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1</a:t>
            </a:r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塁、</a:t>
            </a:r>
            <a:r>
              <a:rPr lang="en-US" altLang="ja-JP" sz="1100" kern="100" dirty="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塁と走る。</a:t>
            </a:r>
            <a:endParaRPr lang="ja-JP" altLang="ja-JP" kern="100">
              <a:latin typeface="HGMaruGothicMPRO" panose="020F0600000000000000" pitchFamily="34" charset="-128"/>
              <a:ea typeface="HGMaruGothicMPRO" panose="020F0600000000000000" pitchFamily="34" charset="-128"/>
              <a:cs typeface="Times New Roman" panose="02020603050405020304" pitchFamily="18" charset="0"/>
            </a:endParaRPr>
          </a:p>
          <a:p>
            <a:pPr indent="47625" algn="just"/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・塁上は安全な場所。</a:t>
            </a:r>
            <a:endParaRPr lang="ja-JP" altLang="ja-JP" kern="100">
              <a:latin typeface="HGMaruGothicMPRO" panose="020F0600000000000000" pitchFamily="34" charset="-128"/>
              <a:ea typeface="HGMaruGothicMPRO" panose="020F0600000000000000" pitchFamily="34" charset="-128"/>
              <a:cs typeface="Times New Roman" panose="02020603050405020304" pitchFamily="18" charset="0"/>
            </a:endParaRPr>
          </a:p>
          <a:p>
            <a:pPr indent="47625" algn="just"/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・走者がホームに帰ってきたら１点。</a:t>
            </a:r>
            <a:endParaRPr lang="ja-JP" altLang="ja-JP" kern="100">
              <a:latin typeface="HGMaruGothicMPRO" panose="020F0600000000000000" pitchFamily="34" charset="-128"/>
              <a:ea typeface="HGMaruGothicMPRO" panose="020F0600000000000000" pitchFamily="34" charset="-128"/>
              <a:cs typeface="Times New Roman" panose="02020603050405020304" pitchFamily="18" charset="0"/>
            </a:endParaRPr>
          </a:p>
          <a:p>
            <a:pPr indent="47625" algn="just"/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・３アウトで交代。</a:t>
            </a:r>
            <a:endParaRPr lang="ja-JP" altLang="ja-JP" kern="100">
              <a:latin typeface="HGMaruGothicMPRO" panose="020F0600000000000000" pitchFamily="34" charset="-128"/>
              <a:ea typeface="HGMaruGothicMPRO" panose="020F0600000000000000" pitchFamily="34" charset="-128"/>
              <a:cs typeface="Times New Roman" panose="02020603050405020304" pitchFamily="18" charset="0"/>
            </a:endParaRPr>
          </a:p>
          <a:p>
            <a:pPr marL="93345" indent="-48260" algn="just"/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・守備はランナーをベースとベースの間でボールを持っている人がタッチするか，フライをキャッチするとアウト。</a:t>
            </a:r>
            <a:endParaRPr lang="ja-JP" altLang="ja-JP" kern="100">
              <a:latin typeface="HGMaruGothicMPRO" panose="020F0600000000000000" pitchFamily="34" charset="-128"/>
              <a:ea typeface="HGMaruGothicMPRO" panose="020F0600000000000000" pitchFamily="34" charset="-128"/>
              <a:cs typeface="Times New Roman" panose="02020603050405020304" pitchFamily="18" charset="0"/>
            </a:endParaRPr>
          </a:p>
          <a:p>
            <a:pPr marL="93345" indent="-48260" algn="just"/>
            <a:r>
              <a:rPr lang="ja-JP" altLang="ja-JP" sz="1100" kern="100">
                <a:latin typeface="HGMaruGothicMPRO" panose="020F0600000000000000" pitchFamily="34" charset="-128"/>
                <a:ea typeface="HGMaruGothicMPRO" panose="020F0600000000000000" pitchFamily="34" charset="-128"/>
                <a:cs typeface="Times New Roman" panose="02020603050405020304" pitchFamily="18" charset="0"/>
              </a:rPr>
              <a:t>・多くの点数を取った方のチームが勝ち。</a:t>
            </a:r>
            <a:endParaRPr lang="ja-JP" altLang="ja-JP" kern="100">
              <a:latin typeface="HGMaruGothicMPRO" panose="020F0600000000000000" pitchFamily="34" charset="-128"/>
              <a:ea typeface="HGMaruGothicMPRO" panose="020F06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1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5C09F5-0908-FF4E-89AA-6121A9615854}"/>
              </a:ext>
            </a:extLst>
          </p:cNvPr>
          <p:cNvSpPr txBox="1"/>
          <p:nvPr/>
        </p:nvSpPr>
        <p:spPr>
          <a:xfrm>
            <a:off x="-65867" y="1028849"/>
            <a:ext cx="698973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・リーダー　　　・・・チーム内の話し合いメンバー決めの中心</a:t>
            </a:r>
            <a:endParaRPr kumimoji="1" lang="en-US" altLang="ja-JP" dirty="0"/>
          </a:p>
          <a:p>
            <a:r>
              <a:rPr kumimoji="1" lang="ja-JP" altLang="en-US"/>
              <a:t>　　　　　　　　　　　相手チームと必要に応じてルールの確認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・サブリーダー　・・・毎時間授業のはじめに何をするのか</a:t>
            </a:r>
            <a:endParaRPr kumimoji="1" lang="en-US" altLang="ja-JP" dirty="0"/>
          </a:p>
          <a:p>
            <a:r>
              <a:rPr kumimoji="1" lang="ja-JP" altLang="en-US"/>
              <a:t>　　　　　　　　　　　チームで話し合って決める責任者！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・用具　　　　　・・・チームのカゴを運び，メンバーにビブス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を渡すよ！</a:t>
            </a:r>
            <a:endParaRPr kumimoji="1" lang="en-US" altLang="ja-JP" dirty="0"/>
          </a:p>
          <a:p>
            <a:r>
              <a:rPr kumimoji="1" lang="ja-JP" altLang="en-US"/>
              <a:t>　　　　　　　　　　　かごの中身は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①</a:t>
            </a:r>
            <a:r>
              <a:rPr kumimoji="1" lang="ja-JP" altLang="en-US"/>
              <a:t>学習カード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②</a:t>
            </a:r>
            <a:r>
              <a:rPr kumimoji="1" lang="ja-JP" altLang="en-US"/>
              <a:t>筆箱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③</a:t>
            </a:r>
            <a:r>
              <a:rPr kumimoji="1" lang="ja-JP" altLang="en-US"/>
              <a:t>タオル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④</a:t>
            </a:r>
            <a:r>
              <a:rPr kumimoji="1" lang="ja-JP" altLang="en-US"/>
              <a:t>水筒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⑤</a:t>
            </a:r>
            <a:r>
              <a:rPr kumimoji="1" lang="ja-JP" altLang="en-US"/>
              <a:t>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⑥</a:t>
            </a:r>
            <a:r>
              <a:rPr kumimoji="1" lang="ja-JP" altLang="en-US"/>
              <a:t>チームカード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⑦</a:t>
            </a:r>
            <a:r>
              <a:rPr kumimoji="1" lang="ja-JP" altLang="en-US"/>
              <a:t>ストップウォッチ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・得点　　　　　・・・授業が始まる前に、得点版とバスケット</a:t>
            </a:r>
            <a:endParaRPr kumimoji="1" lang="en-US" altLang="ja-JP" dirty="0"/>
          </a:p>
          <a:p>
            <a:r>
              <a:rPr kumimoji="1" lang="ja-JP" altLang="en-US"/>
              <a:t>　　　　　　　　　　　リングの準備をするよ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・タイムキーパー・・・時間を見ながら，チームのメンバーに行</a:t>
            </a:r>
            <a:endParaRPr kumimoji="1" lang="en-US" altLang="ja-JP" dirty="0"/>
          </a:p>
          <a:p>
            <a:r>
              <a:rPr kumimoji="1" lang="ja-JP" altLang="en-US"/>
              <a:t>　　　　　　　　　　　動を促すよ！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・記録　　　　　・・・チームノートの管理と</a:t>
            </a:r>
            <a:endParaRPr kumimoji="1" lang="en-US" altLang="ja-JP" dirty="0"/>
          </a:p>
          <a:p>
            <a:r>
              <a:rPr kumimoji="1" lang="ja-JP" altLang="en-US"/>
              <a:t>　　　　　　　　　　　メンバー表やチームのみんなで決めたこ</a:t>
            </a:r>
            <a:endParaRPr kumimoji="1" lang="en-US" altLang="ja-JP" dirty="0"/>
          </a:p>
          <a:p>
            <a:r>
              <a:rPr kumimoji="1" lang="ja-JP" altLang="en-US"/>
              <a:t>　　　　　　　　　　　と，ふりかえりを記入をするよ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1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577</Words>
  <Application>Microsoft Office PowerPoint</Application>
  <PresentationFormat>A4 210 x 297 mm</PresentationFormat>
  <Paragraphs>89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HGSSoeiKakugothicUB</vt:lpstr>
      <vt:lpstr>HGMaruGothicMPRO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13</cp:revision>
  <dcterms:created xsi:type="dcterms:W3CDTF">2020-09-23T13:18:16Z</dcterms:created>
  <dcterms:modified xsi:type="dcterms:W3CDTF">2021-04-05T10:55:21Z</dcterms:modified>
</cp:coreProperties>
</file>