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8" r:id="rId3"/>
    <p:sldId id="257" r:id="rId4"/>
  </p:sldIdLst>
  <p:sldSz cx="6858000" cy="9906000" type="A4"/>
  <p:notesSz cx="6735763" cy="98694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43"/>
  </p:normalViewPr>
  <p:slideViewPr>
    <p:cSldViewPr snapToGrid="0" snapToObjects="1">
      <p:cViewPr varScale="1">
        <p:scale>
          <a:sx n="75" d="100"/>
          <a:sy n="75" d="100"/>
        </p:scale>
        <p:origin x="317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0C878-385B-6A47-AAC5-C6E15B476FFD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CCB7C-57A9-F64F-800D-DA47AF0E5E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8522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0C878-385B-6A47-AAC5-C6E15B476FFD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CCB7C-57A9-F64F-800D-DA47AF0E5E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7443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0C878-385B-6A47-AAC5-C6E15B476FFD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CCB7C-57A9-F64F-800D-DA47AF0E5E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7188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0C878-385B-6A47-AAC5-C6E15B476FFD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CCB7C-57A9-F64F-800D-DA47AF0E5E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4393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0C878-385B-6A47-AAC5-C6E15B476FFD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CCB7C-57A9-F64F-800D-DA47AF0E5E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1597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0C878-385B-6A47-AAC5-C6E15B476FFD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CCB7C-57A9-F64F-800D-DA47AF0E5E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8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0C878-385B-6A47-AAC5-C6E15B476FFD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CCB7C-57A9-F64F-800D-DA47AF0E5E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8508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0C878-385B-6A47-AAC5-C6E15B476FFD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CCB7C-57A9-F64F-800D-DA47AF0E5E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5355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0C878-385B-6A47-AAC5-C6E15B476FFD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CCB7C-57A9-F64F-800D-DA47AF0E5E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1155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0C878-385B-6A47-AAC5-C6E15B476FFD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CCB7C-57A9-F64F-800D-DA47AF0E5E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0519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0C878-385B-6A47-AAC5-C6E15B476FFD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CCB7C-57A9-F64F-800D-DA47AF0E5E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1664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0C878-385B-6A47-AAC5-C6E15B476FFD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2CCB7C-57A9-F64F-800D-DA47AF0E5E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2200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2CC8646-5692-F34A-AC5F-7737247E8E8A}"/>
              </a:ext>
            </a:extLst>
          </p:cNvPr>
          <p:cNvSpPr/>
          <p:nvPr/>
        </p:nvSpPr>
        <p:spPr>
          <a:xfrm>
            <a:off x="0" y="0"/>
            <a:ext cx="6858000" cy="1015663"/>
          </a:xfrm>
          <a:prstGeom prst="rect">
            <a:avLst/>
          </a:prstGeom>
          <a:solidFill>
            <a:schemeClr val="accent2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40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HGSSoeiKakugothicUB" panose="020B0900000000000000" pitchFamily="34" charset="-128"/>
                <a:ea typeface="HGSSoeiKakugothicUB" panose="020B0900000000000000" pitchFamily="34" charset="-128"/>
              </a:rPr>
              <a:t>バスケットボール</a:t>
            </a:r>
            <a:endParaRPr lang="en-US" altLang="ja-JP" sz="4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HGSSoeiKakugothicUB" panose="020B0900000000000000" pitchFamily="34" charset="-128"/>
              <a:ea typeface="HGSSoeiKakugothicUB" panose="020B0900000000000000" pitchFamily="34" charset="-128"/>
            </a:endParaRPr>
          </a:p>
          <a:p>
            <a:pPr algn="ctr"/>
            <a:r>
              <a:rPr lang="en-US" altLang="ja-JP" sz="200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HGMaruGothicMPRO" panose="020F0600000000000000" pitchFamily="34" charset="-128"/>
                <a:ea typeface="HGMaruGothicMPRO" panose="020F0600000000000000" pitchFamily="34" charset="-128"/>
              </a:rPr>
              <a:t>〜</a:t>
            </a:r>
            <a:r>
              <a:rPr lang="ja-JP" altLang="en-US" sz="200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HGMaruGothicMPRO" panose="020F0600000000000000" pitchFamily="34" charset="-128"/>
                <a:ea typeface="HGMaruGothicMPRO" panose="020F0600000000000000" pitchFamily="34" charset="-128"/>
              </a:rPr>
              <a:t>相手チームより一点でも多く！！</a:t>
            </a:r>
            <a:r>
              <a:rPr lang="en-US" altLang="ja-JP" sz="200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HGMaruGothicMPRO" panose="020F0600000000000000" pitchFamily="34" charset="-128"/>
                <a:ea typeface="HGMaruGothicMPRO" panose="020F0600000000000000" pitchFamily="34" charset="-128"/>
              </a:rPr>
              <a:t>〜</a:t>
            </a:r>
            <a:endParaRPr lang="ja-JP" altLang="en-US" sz="2000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A81DF17-9B16-BC43-B4F5-5FD3F32E360B}"/>
              </a:ext>
            </a:extLst>
          </p:cNvPr>
          <p:cNvSpPr txBox="1"/>
          <p:nvPr/>
        </p:nvSpPr>
        <p:spPr>
          <a:xfrm>
            <a:off x="216278" y="1054166"/>
            <a:ext cx="54168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「あなたが思うバスケットボールのイメージは？」「何が面白い運動？」　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C3D05F1-294F-A246-B7B9-091673889680}"/>
              </a:ext>
            </a:extLst>
          </p:cNvPr>
          <p:cNvSpPr txBox="1"/>
          <p:nvPr/>
        </p:nvSpPr>
        <p:spPr>
          <a:xfrm>
            <a:off x="377379" y="9505890"/>
            <a:ext cx="60837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６年　組　名前（　　　　　　　　　　　　　）　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7E211C2-C575-7343-ADA1-D63A1A6A8B05}"/>
              </a:ext>
            </a:extLst>
          </p:cNvPr>
          <p:cNvSpPr txBox="1"/>
          <p:nvPr/>
        </p:nvSpPr>
        <p:spPr>
          <a:xfrm>
            <a:off x="216278" y="2958268"/>
            <a:ext cx="60324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バスケットボールの学習を振り返って「楽しかったこと」「がんばったことは」？　</a:t>
            </a:r>
          </a:p>
        </p:txBody>
      </p:sp>
      <p:sp>
        <p:nvSpPr>
          <p:cNvPr id="8" name="角丸四角形 7">
            <a:extLst>
              <a:ext uri="{FF2B5EF4-FFF2-40B4-BE49-F238E27FC236}">
                <a16:creationId xmlns:a16="http://schemas.microsoft.com/office/drawing/2014/main" id="{4D8D6066-D75E-C848-94E2-F4C64DEE0845}"/>
              </a:ext>
            </a:extLst>
          </p:cNvPr>
          <p:cNvSpPr/>
          <p:nvPr/>
        </p:nvSpPr>
        <p:spPr>
          <a:xfrm>
            <a:off x="108487" y="1054166"/>
            <a:ext cx="6555783" cy="1373046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角丸四角形 8">
            <a:extLst>
              <a:ext uri="{FF2B5EF4-FFF2-40B4-BE49-F238E27FC236}">
                <a16:creationId xmlns:a16="http://schemas.microsoft.com/office/drawing/2014/main" id="{319128A5-413D-2B41-A7AD-F450DFE5CA8D}"/>
              </a:ext>
            </a:extLst>
          </p:cNvPr>
          <p:cNvSpPr/>
          <p:nvPr/>
        </p:nvSpPr>
        <p:spPr>
          <a:xfrm>
            <a:off x="108486" y="2939017"/>
            <a:ext cx="6555783" cy="5001013"/>
          </a:xfrm>
          <a:prstGeom prst="roundRect">
            <a:avLst>
              <a:gd name="adj" fmla="val 7817"/>
            </a:avLst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下矢印 9">
            <a:extLst>
              <a:ext uri="{FF2B5EF4-FFF2-40B4-BE49-F238E27FC236}">
                <a16:creationId xmlns:a16="http://schemas.microsoft.com/office/drawing/2014/main" id="{81E29171-8D66-A74A-9BAE-AA8D4EC105C9}"/>
              </a:ext>
            </a:extLst>
          </p:cNvPr>
          <p:cNvSpPr/>
          <p:nvPr/>
        </p:nvSpPr>
        <p:spPr>
          <a:xfrm>
            <a:off x="2402237" y="2531100"/>
            <a:ext cx="1673817" cy="2655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C4A14894-D47E-604A-A5D0-A3B7C5042D1C}"/>
              </a:ext>
            </a:extLst>
          </p:cNvPr>
          <p:cNvCxnSpPr/>
          <p:nvPr/>
        </p:nvCxnSpPr>
        <p:spPr>
          <a:xfrm>
            <a:off x="216278" y="3673099"/>
            <a:ext cx="6340197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E9954F5F-56E3-7549-AF25-5D2918D0D0A7}"/>
              </a:ext>
            </a:extLst>
          </p:cNvPr>
          <p:cNvCxnSpPr/>
          <p:nvPr/>
        </p:nvCxnSpPr>
        <p:spPr>
          <a:xfrm>
            <a:off x="216278" y="4150963"/>
            <a:ext cx="6340197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71FC9F6C-8068-064F-A67B-0CF47E3E62EA}"/>
              </a:ext>
            </a:extLst>
          </p:cNvPr>
          <p:cNvCxnSpPr/>
          <p:nvPr/>
        </p:nvCxnSpPr>
        <p:spPr>
          <a:xfrm>
            <a:off x="216277" y="4628828"/>
            <a:ext cx="6340197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C17005E1-9F17-024F-B6FE-A35B9B4C8092}"/>
              </a:ext>
            </a:extLst>
          </p:cNvPr>
          <p:cNvCxnSpPr/>
          <p:nvPr/>
        </p:nvCxnSpPr>
        <p:spPr>
          <a:xfrm>
            <a:off x="216276" y="5122190"/>
            <a:ext cx="6340197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E962AD85-2900-854B-B814-CC9D83F328A0}"/>
              </a:ext>
            </a:extLst>
          </p:cNvPr>
          <p:cNvCxnSpPr/>
          <p:nvPr/>
        </p:nvCxnSpPr>
        <p:spPr>
          <a:xfrm>
            <a:off x="216275" y="5662048"/>
            <a:ext cx="6340197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9B8448FD-C394-AB40-B845-45478B523455}"/>
              </a:ext>
            </a:extLst>
          </p:cNvPr>
          <p:cNvCxnSpPr/>
          <p:nvPr/>
        </p:nvCxnSpPr>
        <p:spPr>
          <a:xfrm>
            <a:off x="216274" y="6186407"/>
            <a:ext cx="6340197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9696FB08-E73C-0B47-BEC3-B8BE1E0EC968}"/>
              </a:ext>
            </a:extLst>
          </p:cNvPr>
          <p:cNvCxnSpPr/>
          <p:nvPr/>
        </p:nvCxnSpPr>
        <p:spPr>
          <a:xfrm>
            <a:off x="216274" y="7222210"/>
            <a:ext cx="6340197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F274069E-D482-564F-A8FE-7B3F247B086E}"/>
              </a:ext>
            </a:extLst>
          </p:cNvPr>
          <p:cNvCxnSpPr/>
          <p:nvPr/>
        </p:nvCxnSpPr>
        <p:spPr>
          <a:xfrm>
            <a:off x="216274" y="6661688"/>
            <a:ext cx="6340197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892F20AD-3330-9943-B95E-660EF58814AC}"/>
              </a:ext>
            </a:extLst>
          </p:cNvPr>
          <p:cNvCxnSpPr/>
          <p:nvPr/>
        </p:nvCxnSpPr>
        <p:spPr>
          <a:xfrm>
            <a:off x="216274" y="7712989"/>
            <a:ext cx="6340197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5C13A1BD-A357-964C-ACAA-B0B08D308EEC}"/>
              </a:ext>
            </a:extLst>
          </p:cNvPr>
          <p:cNvSpPr txBox="1"/>
          <p:nvPr/>
        </p:nvSpPr>
        <p:spPr>
          <a:xfrm>
            <a:off x="209064" y="8018995"/>
            <a:ext cx="6186309" cy="14773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メンバー</a:t>
            </a:r>
            <a:endParaRPr kumimoji="1" lang="en-US" altLang="ja-JP" dirty="0"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r>
              <a:rPr kumimoji="1" lang="ja-JP" altLang="en-US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・リーダー（　　　　　）・サブリーダー（　　　　　）</a:t>
            </a:r>
            <a:endParaRPr kumimoji="1" lang="en-US" altLang="ja-JP" dirty="0"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r>
              <a:rPr kumimoji="1" lang="ja-JP" altLang="en-US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・用具（　　　　　　）　　　　　・得点（　　　　　）</a:t>
            </a:r>
            <a:endParaRPr kumimoji="1" lang="en-US" altLang="ja-JP" dirty="0"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r>
              <a:rPr kumimoji="1" lang="ja-JP" altLang="en-US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・タイムキーパー（　　　　　　）・記録（　　　　　）</a:t>
            </a:r>
            <a:endParaRPr kumimoji="1" lang="en-US" altLang="ja-JP" dirty="0"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r>
              <a:rPr kumimoji="1" lang="ja-JP" altLang="en-US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・盛り上げ（　　　　　　）（　　　　　　　） </a:t>
            </a:r>
          </a:p>
        </p:txBody>
      </p:sp>
    </p:spTree>
    <p:extLst>
      <p:ext uri="{BB962C8B-B14F-4D97-AF65-F5344CB8AC3E}">
        <p14:creationId xmlns:p14="http://schemas.microsoft.com/office/powerpoint/2010/main" val="2286347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A88FD9B-0CA4-764D-80E6-6E9B5D57DB95}"/>
              </a:ext>
            </a:extLst>
          </p:cNvPr>
          <p:cNvSpPr txBox="1"/>
          <p:nvPr/>
        </p:nvSpPr>
        <p:spPr>
          <a:xfrm>
            <a:off x="0" y="108488"/>
            <a:ext cx="17235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>
                <a:latin typeface="HGMaruGothicMPRO" panose="020F0600000000000000" pitchFamily="34" charset="-128"/>
                <a:ea typeface="HGMaruGothicMPRO" panose="020F0600000000000000" pitchFamily="34" charset="-128"/>
              </a:rPr>
              <a:t>１　この運動への問い</a:t>
            </a:r>
            <a:endParaRPr kumimoji="1" lang="en-US" altLang="ja-JP" sz="1200" dirty="0"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27C55D3-2361-4B43-BA01-399F43281D70}"/>
              </a:ext>
            </a:extLst>
          </p:cNvPr>
          <p:cNvSpPr txBox="1"/>
          <p:nvPr/>
        </p:nvSpPr>
        <p:spPr>
          <a:xfrm>
            <a:off x="47578" y="816143"/>
            <a:ext cx="21451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２　学習の計画（全</a:t>
            </a:r>
            <a:r>
              <a:rPr kumimoji="1" lang="en-US" altLang="ja-JP" sz="1200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7</a:t>
            </a:r>
            <a:r>
              <a:rPr kumimoji="1" lang="ja-JP" altLang="en-US" sz="1200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時間）</a:t>
            </a:r>
            <a:endParaRPr kumimoji="1" lang="en-US" altLang="ja-JP" sz="1200" dirty="0"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A839B83-7A3A-AC48-8CAC-0F4002F7C7AB}"/>
              </a:ext>
            </a:extLst>
          </p:cNvPr>
          <p:cNvSpPr txBox="1"/>
          <p:nvPr/>
        </p:nvSpPr>
        <p:spPr>
          <a:xfrm>
            <a:off x="4060371" y="7692815"/>
            <a:ext cx="14157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>
                <a:latin typeface="HGMaruGothicMPRO" panose="020F0600000000000000" pitchFamily="34" charset="-128"/>
                <a:ea typeface="HGMaruGothicMPRO" panose="020F0600000000000000" pitchFamily="34" charset="-128"/>
              </a:rPr>
              <a:t>５　追加のルール</a:t>
            </a:r>
            <a:endParaRPr kumimoji="1" lang="en-US" altLang="ja-JP" sz="1200" dirty="0"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2C596B4-0E52-1B4E-8EA5-27FB7703C0B4}"/>
              </a:ext>
            </a:extLst>
          </p:cNvPr>
          <p:cNvSpPr txBox="1"/>
          <p:nvPr/>
        </p:nvSpPr>
        <p:spPr>
          <a:xfrm>
            <a:off x="47578" y="7692814"/>
            <a:ext cx="15696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>
                <a:latin typeface="HGMaruGothicMPRO" panose="020F0600000000000000" pitchFamily="34" charset="-128"/>
                <a:ea typeface="HGMaruGothicMPRO" panose="020F0600000000000000" pitchFamily="34" charset="-128"/>
              </a:rPr>
              <a:t>４　はじめのルール</a:t>
            </a:r>
            <a:endParaRPr kumimoji="1" lang="en-US" altLang="ja-JP" sz="1200" dirty="0"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</p:txBody>
      </p:sp>
      <p:sp>
        <p:nvSpPr>
          <p:cNvPr id="8" name="角丸四角形 7">
            <a:extLst>
              <a:ext uri="{FF2B5EF4-FFF2-40B4-BE49-F238E27FC236}">
                <a16:creationId xmlns:a16="http://schemas.microsoft.com/office/drawing/2014/main" id="{D96BE68E-D353-6F43-851D-38B25FFE80D5}"/>
              </a:ext>
            </a:extLst>
          </p:cNvPr>
          <p:cNvSpPr/>
          <p:nvPr/>
        </p:nvSpPr>
        <p:spPr>
          <a:xfrm>
            <a:off x="4060371" y="7984671"/>
            <a:ext cx="2601686" cy="1796142"/>
          </a:xfrm>
          <a:prstGeom prst="roundRect">
            <a:avLst>
              <a:gd name="adj" fmla="val 357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角丸四角形 8">
            <a:extLst>
              <a:ext uri="{FF2B5EF4-FFF2-40B4-BE49-F238E27FC236}">
                <a16:creationId xmlns:a16="http://schemas.microsoft.com/office/drawing/2014/main" id="{6E077DCB-72A2-304F-91D0-F4B301CDB902}"/>
              </a:ext>
            </a:extLst>
          </p:cNvPr>
          <p:cNvSpPr/>
          <p:nvPr/>
        </p:nvSpPr>
        <p:spPr>
          <a:xfrm>
            <a:off x="47577" y="7979228"/>
            <a:ext cx="3577365" cy="1796142"/>
          </a:xfrm>
          <a:prstGeom prst="roundRect">
            <a:avLst>
              <a:gd name="adj" fmla="val 357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・多く得点を入れたチームの勝ち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・１試合２分３０秒</a:t>
            </a:r>
            <a:r>
              <a:rPr kumimoji="1" lang="en-US" altLang="ja-JP" sz="1200" dirty="0">
                <a:solidFill>
                  <a:schemeClr val="tx1"/>
                </a:solidFill>
              </a:rPr>
              <a:t>×</a:t>
            </a:r>
            <a:r>
              <a:rPr kumimoji="1" lang="ja-JP" altLang="en-US" sz="1200" dirty="0">
                <a:solidFill>
                  <a:schemeClr val="tx1"/>
                </a:solidFill>
              </a:rPr>
              <a:t>３セット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・</a:t>
            </a:r>
            <a:r>
              <a:rPr kumimoji="1" lang="en-US" altLang="ja-JP" sz="1200" dirty="0">
                <a:solidFill>
                  <a:schemeClr val="tx1"/>
                </a:solidFill>
              </a:rPr>
              <a:t>4</a:t>
            </a:r>
            <a:r>
              <a:rPr kumimoji="1" lang="ja-JP" altLang="en-US" sz="1200" dirty="0">
                <a:solidFill>
                  <a:schemeClr val="tx1"/>
                </a:solidFill>
              </a:rPr>
              <a:t>対</a:t>
            </a:r>
            <a:r>
              <a:rPr kumimoji="1" lang="en-US" altLang="ja-JP" sz="1200" dirty="0">
                <a:solidFill>
                  <a:schemeClr val="tx1"/>
                </a:solidFill>
              </a:rPr>
              <a:t>4</a:t>
            </a:r>
            <a:r>
              <a:rPr kumimoji="1" lang="ja-JP" altLang="en-US" sz="1200" dirty="0">
                <a:solidFill>
                  <a:schemeClr val="tx1"/>
                </a:solidFill>
              </a:rPr>
              <a:t>で行う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・ジャンケンで勝った方がコートの真ん中から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　スタート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・ドリブルはしてもいい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・得点を決めた後はエンドラインからスタート</a:t>
            </a:r>
          </a:p>
        </p:txBody>
      </p:sp>
      <p:sp>
        <p:nvSpPr>
          <p:cNvPr id="10" name="加算記号 9">
            <a:extLst>
              <a:ext uri="{FF2B5EF4-FFF2-40B4-BE49-F238E27FC236}">
                <a16:creationId xmlns:a16="http://schemas.microsoft.com/office/drawing/2014/main" id="{2EF79C17-2B19-8E47-B4B1-9AE92FDA9CCD}"/>
              </a:ext>
            </a:extLst>
          </p:cNvPr>
          <p:cNvSpPr/>
          <p:nvPr/>
        </p:nvSpPr>
        <p:spPr>
          <a:xfrm>
            <a:off x="3624943" y="8607877"/>
            <a:ext cx="449034" cy="514217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F0E4545-973F-C640-8159-21738112A8F9}"/>
              </a:ext>
            </a:extLst>
          </p:cNvPr>
          <p:cNvSpPr txBox="1"/>
          <p:nvPr/>
        </p:nvSpPr>
        <p:spPr>
          <a:xfrm>
            <a:off x="47578" y="2292458"/>
            <a:ext cx="14157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>
                <a:latin typeface="HGMaruGothicMPRO" panose="020F0600000000000000" pitchFamily="34" charset="-128"/>
                <a:ea typeface="HGMaruGothicMPRO" panose="020F0600000000000000" pitchFamily="34" charset="-128"/>
              </a:rPr>
              <a:t>３　４５分の流れ</a:t>
            </a:r>
            <a:endParaRPr kumimoji="1" lang="en-US" altLang="ja-JP" sz="1200" dirty="0"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</p:txBody>
      </p:sp>
      <p:graphicFrame>
        <p:nvGraphicFramePr>
          <p:cNvPr id="12" name="表 12">
            <a:extLst>
              <a:ext uri="{FF2B5EF4-FFF2-40B4-BE49-F238E27FC236}">
                <a16:creationId xmlns:a16="http://schemas.microsoft.com/office/drawing/2014/main" id="{14BEF14F-0E29-CF4E-AC8F-9A0490301A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7721811"/>
              </p:ext>
            </p:extLst>
          </p:nvPr>
        </p:nvGraphicFramePr>
        <p:xfrm>
          <a:off x="220436" y="2620485"/>
          <a:ext cx="6417127" cy="50574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6814">
                  <a:extLst>
                    <a:ext uri="{9D8B030D-6E8A-4147-A177-3AD203B41FA5}">
                      <a16:colId xmlns:a16="http://schemas.microsoft.com/office/drawing/2014/main" val="761107320"/>
                    </a:ext>
                  </a:extLst>
                </a:gridCol>
                <a:gridCol w="5780313">
                  <a:extLst>
                    <a:ext uri="{9D8B030D-6E8A-4147-A177-3AD203B41FA5}">
                      <a16:colId xmlns:a16="http://schemas.microsoft.com/office/drawing/2014/main" val="1730980752"/>
                    </a:ext>
                  </a:extLst>
                </a:gridCol>
              </a:tblGrid>
              <a:tr h="33469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/>
                        <a:t>時間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/>
                        <a:t>流れ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09233641"/>
                  </a:ext>
                </a:extLst>
              </a:tr>
              <a:tr h="472277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/>
                        <a:t>０</a:t>
                      </a:r>
                      <a:endParaRPr kumimoji="1" lang="en-US" altLang="ja-JP" dirty="0"/>
                    </a:p>
                    <a:p>
                      <a:pPr algn="ctr"/>
                      <a:endParaRPr kumimoji="1" lang="en-US" altLang="ja-JP" dirty="0"/>
                    </a:p>
                    <a:p>
                      <a:pPr algn="ctr"/>
                      <a:endParaRPr kumimoji="1" lang="en-US" altLang="ja-JP" dirty="0"/>
                    </a:p>
                    <a:p>
                      <a:pPr algn="ctr"/>
                      <a:r>
                        <a:rPr kumimoji="1" lang="ja-JP" altLang="en-US"/>
                        <a:t>７</a:t>
                      </a:r>
                      <a:endParaRPr kumimoji="1" lang="en-US" altLang="ja-JP" dirty="0"/>
                    </a:p>
                    <a:p>
                      <a:pPr algn="ctr"/>
                      <a:endParaRPr kumimoji="1" lang="en-US" altLang="ja-JP" dirty="0"/>
                    </a:p>
                    <a:p>
                      <a:pPr algn="ctr"/>
                      <a:r>
                        <a:rPr kumimoji="1" lang="en-US" altLang="ja-JP" dirty="0"/>
                        <a:t>12</a:t>
                      </a:r>
                    </a:p>
                    <a:p>
                      <a:pPr algn="ctr"/>
                      <a:endParaRPr kumimoji="1" lang="en-US" altLang="ja-JP" dirty="0"/>
                    </a:p>
                    <a:p>
                      <a:pPr algn="ctr"/>
                      <a:endParaRPr kumimoji="1" lang="en-US" altLang="ja-JP" dirty="0"/>
                    </a:p>
                    <a:p>
                      <a:pPr algn="ctr"/>
                      <a:endParaRPr kumimoji="1" lang="en-US" altLang="ja-JP" dirty="0"/>
                    </a:p>
                    <a:p>
                      <a:pPr algn="ctr"/>
                      <a:endParaRPr kumimoji="1" lang="en-US" altLang="ja-JP" dirty="0"/>
                    </a:p>
                    <a:p>
                      <a:pPr algn="ctr"/>
                      <a:endParaRPr kumimoji="1" lang="en-US" altLang="ja-JP" dirty="0"/>
                    </a:p>
                    <a:p>
                      <a:pPr algn="ctr"/>
                      <a:endParaRPr kumimoji="1" lang="en-US" altLang="ja-JP" dirty="0"/>
                    </a:p>
                    <a:p>
                      <a:pPr algn="ctr"/>
                      <a:endParaRPr kumimoji="1" lang="en-US" altLang="ja-JP" dirty="0"/>
                    </a:p>
                    <a:p>
                      <a:pPr algn="ctr"/>
                      <a:endParaRPr kumimoji="1" lang="en-US" altLang="ja-JP" dirty="0"/>
                    </a:p>
                    <a:p>
                      <a:pPr algn="ctr"/>
                      <a:endParaRPr kumimoji="1" lang="en-US" altLang="ja-JP" dirty="0"/>
                    </a:p>
                    <a:p>
                      <a:pPr algn="ctr"/>
                      <a:endParaRPr kumimoji="1" lang="en-US" altLang="ja-JP" dirty="0"/>
                    </a:p>
                    <a:p>
                      <a:pPr algn="ctr"/>
                      <a:endParaRPr kumimoji="1" lang="en-US" altLang="ja-JP" dirty="0"/>
                    </a:p>
                    <a:p>
                      <a:pPr algn="ctr"/>
                      <a:endParaRPr kumimoji="1" lang="en-US" altLang="ja-JP" dirty="0"/>
                    </a:p>
                    <a:p>
                      <a:pPr algn="ctr"/>
                      <a:r>
                        <a:rPr kumimoji="1" lang="en-US" altLang="ja-JP" dirty="0"/>
                        <a:t>40</a:t>
                      </a:r>
                    </a:p>
                    <a:p>
                      <a:pPr algn="ctr"/>
                      <a:endParaRPr kumimoji="1" lang="en-US" altLang="ja-JP" dirty="0"/>
                    </a:p>
                    <a:p>
                      <a:pPr algn="ctr"/>
                      <a:endParaRPr kumimoji="1" lang="en-US" altLang="ja-JP" dirty="0"/>
                    </a:p>
                    <a:p>
                      <a:pPr algn="ctr"/>
                      <a:r>
                        <a:rPr kumimoji="1" lang="en-US" altLang="ja-JP" dirty="0"/>
                        <a:t>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0719770"/>
                  </a:ext>
                </a:extLst>
              </a:tr>
            </a:tbl>
          </a:graphicData>
        </a:graphic>
      </p:graphicFrame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616A99D2-DC3E-3F44-B8E6-7DF7C4210241}"/>
              </a:ext>
            </a:extLst>
          </p:cNvPr>
          <p:cNvSpPr/>
          <p:nvPr/>
        </p:nvSpPr>
        <p:spPr>
          <a:xfrm>
            <a:off x="832755" y="2969665"/>
            <a:ext cx="5804807" cy="54711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>
                <a:solidFill>
                  <a:schemeClr val="tx1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チームの時間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F954E69B-CDC1-3B43-BD04-54D926E71F11}"/>
              </a:ext>
            </a:extLst>
          </p:cNvPr>
          <p:cNvSpPr/>
          <p:nvPr/>
        </p:nvSpPr>
        <p:spPr>
          <a:xfrm>
            <a:off x="865412" y="3555981"/>
            <a:ext cx="5772150" cy="4698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>
                <a:solidFill>
                  <a:schemeClr val="tx1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クラスの中で出てきた課題の確認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B9155CB7-1767-8241-B48B-DF0C6307FBAF}"/>
              </a:ext>
            </a:extLst>
          </p:cNvPr>
          <p:cNvSpPr/>
          <p:nvPr/>
        </p:nvSpPr>
        <p:spPr>
          <a:xfrm>
            <a:off x="865412" y="4182664"/>
            <a:ext cx="5739492" cy="54378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>
                <a:solidFill>
                  <a:schemeClr val="tx1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ゲーム</a:t>
            </a:r>
            <a:r>
              <a:rPr kumimoji="1" lang="en-US" altLang="ja-JP" sz="1600" dirty="0">
                <a:solidFill>
                  <a:schemeClr val="tx1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①</a:t>
            </a:r>
            <a:r>
              <a:rPr kumimoji="1" lang="ja-JP" altLang="en-US" sz="1600">
                <a:solidFill>
                  <a:schemeClr val="tx1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 ２分３０秒を３セット</a:t>
            </a:r>
            <a:endParaRPr kumimoji="1" lang="en-US" altLang="ja-JP" sz="1600" dirty="0">
              <a:solidFill>
                <a:schemeClr val="tx1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7930DCF6-C99B-DE47-B8EA-82D0C1F100E4}"/>
              </a:ext>
            </a:extLst>
          </p:cNvPr>
          <p:cNvSpPr/>
          <p:nvPr/>
        </p:nvSpPr>
        <p:spPr>
          <a:xfrm>
            <a:off x="865412" y="4967577"/>
            <a:ext cx="5739492" cy="51147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>
                <a:solidFill>
                  <a:schemeClr val="tx1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ゲーム</a:t>
            </a:r>
            <a:r>
              <a:rPr kumimoji="1" lang="en-US" altLang="ja-JP" sz="1600" dirty="0">
                <a:solidFill>
                  <a:schemeClr val="tx1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②</a:t>
            </a:r>
            <a:r>
              <a:rPr kumimoji="1" lang="ja-JP" altLang="en-US" sz="1600">
                <a:solidFill>
                  <a:schemeClr val="tx1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 ２分３０秒を３セット</a:t>
            </a:r>
            <a:endParaRPr kumimoji="1" lang="en-US" altLang="ja-JP" sz="1600" dirty="0">
              <a:solidFill>
                <a:schemeClr val="tx1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9F39A0E4-9721-394D-B775-9D9B6073E14D}"/>
              </a:ext>
            </a:extLst>
          </p:cNvPr>
          <p:cNvSpPr/>
          <p:nvPr/>
        </p:nvSpPr>
        <p:spPr>
          <a:xfrm>
            <a:off x="865412" y="5733636"/>
            <a:ext cx="5739492" cy="51147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>
                <a:solidFill>
                  <a:schemeClr val="tx1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ゲーム</a:t>
            </a:r>
            <a:r>
              <a:rPr kumimoji="1" lang="en-US" altLang="ja-JP" sz="1600" dirty="0">
                <a:solidFill>
                  <a:schemeClr val="tx1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③</a:t>
            </a:r>
            <a:r>
              <a:rPr kumimoji="1" lang="ja-JP" altLang="en-US" sz="1600">
                <a:solidFill>
                  <a:schemeClr val="tx1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 ２分３０秒を３セット</a:t>
            </a:r>
            <a:endParaRPr kumimoji="1" lang="en-US" altLang="ja-JP" sz="1600" dirty="0">
              <a:solidFill>
                <a:schemeClr val="tx1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31D3CFAE-B893-A948-9921-3A128C76BB2B}"/>
              </a:ext>
            </a:extLst>
          </p:cNvPr>
          <p:cNvSpPr txBox="1"/>
          <p:nvPr/>
        </p:nvSpPr>
        <p:spPr>
          <a:xfrm>
            <a:off x="2922814" y="4716262"/>
            <a:ext cx="14157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/>
              <a:t>移動・回復タイム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7EF59A8-3DF0-1946-A207-7579D32A5712}"/>
              </a:ext>
            </a:extLst>
          </p:cNvPr>
          <p:cNvSpPr txBox="1"/>
          <p:nvPr/>
        </p:nvSpPr>
        <p:spPr>
          <a:xfrm>
            <a:off x="2907114" y="5462525"/>
            <a:ext cx="14157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/>
              <a:t>移動・回復タイム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C0D7DD29-A821-9D48-8210-D46A34403331}"/>
              </a:ext>
            </a:extLst>
          </p:cNvPr>
          <p:cNvSpPr/>
          <p:nvPr/>
        </p:nvSpPr>
        <p:spPr>
          <a:xfrm>
            <a:off x="865412" y="6318231"/>
            <a:ext cx="5739492" cy="56494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>
                <a:solidFill>
                  <a:schemeClr val="tx1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片付け・チームでふりかえり・個人のふりかえり</a:t>
            </a:r>
            <a:endParaRPr kumimoji="1" lang="en-US" altLang="ja-JP" sz="1600" dirty="0">
              <a:solidFill>
                <a:schemeClr val="tx1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30B5DE41-E551-4749-8793-684A444B2129}"/>
              </a:ext>
            </a:extLst>
          </p:cNvPr>
          <p:cNvSpPr/>
          <p:nvPr/>
        </p:nvSpPr>
        <p:spPr>
          <a:xfrm>
            <a:off x="865412" y="6978456"/>
            <a:ext cx="5739492" cy="56494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>
                <a:solidFill>
                  <a:schemeClr val="tx1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クラスみんなでふりかえり</a:t>
            </a:r>
            <a:endParaRPr kumimoji="1" lang="en-US" altLang="ja-JP" sz="1600" dirty="0">
              <a:solidFill>
                <a:schemeClr val="tx1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</p:txBody>
      </p:sp>
      <p:pic>
        <p:nvPicPr>
          <p:cNvPr id="1026" name="Picture 2" descr="女子バスケットボールのイラスト">
            <a:extLst>
              <a:ext uri="{FF2B5EF4-FFF2-40B4-BE49-F238E27FC236}">
                <a16:creationId xmlns:a16="http://schemas.microsoft.com/office/drawing/2014/main" id="{5B2C2279-16CB-0547-91B6-0069984C0E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0826" y="1704074"/>
            <a:ext cx="1035120" cy="879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6000865"/>
              </p:ext>
            </p:extLst>
          </p:nvPr>
        </p:nvGraphicFramePr>
        <p:xfrm>
          <a:off x="390525" y="1095375"/>
          <a:ext cx="5350829" cy="10944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9439">
                  <a:extLst>
                    <a:ext uri="{9D8B030D-6E8A-4147-A177-3AD203B41FA5}">
                      <a16:colId xmlns:a16="http://schemas.microsoft.com/office/drawing/2014/main" val="2796006274"/>
                    </a:ext>
                  </a:extLst>
                </a:gridCol>
                <a:gridCol w="891539">
                  <a:extLst>
                    <a:ext uri="{9D8B030D-6E8A-4147-A177-3AD203B41FA5}">
                      <a16:colId xmlns:a16="http://schemas.microsoft.com/office/drawing/2014/main" val="3899679874"/>
                    </a:ext>
                  </a:extLst>
                </a:gridCol>
                <a:gridCol w="3129773">
                  <a:extLst>
                    <a:ext uri="{9D8B030D-6E8A-4147-A177-3AD203B41FA5}">
                      <a16:colId xmlns:a16="http://schemas.microsoft.com/office/drawing/2014/main" val="4062655275"/>
                    </a:ext>
                  </a:extLst>
                </a:gridCol>
                <a:gridCol w="800078">
                  <a:extLst>
                    <a:ext uri="{9D8B030D-6E8A-4147-A177-3AD203B41FA5}">
                      <a16:colId xmlns:a16="http://schemas.microsoft.com/office/drawing/2014/main" val="1652473919"/>
                    </a:ext>
                  </a:extLst>
                </a:gridCol>
              </a:tblGrid>
              <a:tr h="507339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０　　　　</a:t>
                      </a:r>
                      <a:r>
                        <a:rPr kumimoji="1" lang="en-US" altLang="ja-JP" sz="11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45</a:t>
                      </a:r>
                    </a:p>
                    <a:p>
                      <a:pPr algn="ctr"/>
                      <a:r>
                        <a:rPr kumimoji="1" lang="ja-JP" altLang="en-US" sz="11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学習活動</a:t>
                      </a:r>
                    </a:p>
                  </a:txBody>
                  <a:tcPr vert="eaVert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オリエンテーション</a:t>
                      </a:r>
                      <a:endParaRPr kumimoji="1" lang="en-US" altLang="ja-JP" sz="105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05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「この運動の面白いところは？」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vert="eaVert" anchor="ctr"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498788746"/>
                  </a:ext>
                </a:extLst>
              </a:tr>
              <a:tr h="587115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vert="eaVert" anchor="ctr"/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vert="eaVert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まとめ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96347294"/>
                  </a:ext>
                </a:extLst>
              </a:tr>
            </a:tbl>
          </a:graphicData>
        </a:graphic>
      </p:graphicFrame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0613609E-A1B7-2C47-BE72-8A974E3FD618}"/>
              </a:ext>
            </a:extLst>
          </p:cNvPr>
          <p:cNvSpPr txBox="1"/>
          <p:nvPr/>
        </p:nvSpPr>
        <p:spPr>
          <a:xfrm>
            <a:off x="1856667" y="1172329"/>
            <a:ext cx="288297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ねらい</a:t>
            </a:r>
            <a:endParaRPr kumimoji="1" lang="en-US" altLang="ja-JP" sz="1050" dirty="0"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endParaRPr kumimoji="1" lang="en-US" altLang="ja-JP" sz="1050" dirty="0"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r>
              <a:rPr kumimoji="1" lang="ja-JP" altLang="en-US" sz="1050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「どうやってボールを相手コートに運んで得点を決めるか」考えながら</a:t>
            </a:r>
            <a:r>
              <a:rPr kumimoji="1" lang="en-US" altLang="ja-JP" sz="1050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,</a:t>
            </a:r>
            <a:r>
              <a:rPr kumimoji="1" lang="ja-JP" altLang="en-US" sz="1050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攻防を楽しもう</a:t>
            </a:r>
          </a:p>
        </p:txBody>
      </p:sp>
    </p:spTree>
    <p:extLst>
      <p:ext uri="{BB962C8B-B14F-4D97-AF65-F5344CB8AC3E}">
        <p14:creationId xmlns:p14="http://schemas.microsoft.com/office/powerpoint/2010/main" val="30224154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B5C09F5-0908-FF4E-89AA-6121A9615854}"/>
              </a:ext>
            </a:extLst>
          </p:cNvPr>
          <p:cNvSpPr txBox="1"/>
          <p:nvPr/>
        </p:nvSpPr>
        <p:spPr>
          <a:xfrm>
            <a:off x="-65867" y="1028849"/>
            <a:ext cx="6989734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/>
              <a:t>・リーダー　　　・・・チーム内の話し合いメンバー決めの中心</a:t>
            </a:r>
            <a:endParaRPr kumimoji="1" lang="en-US" altLang="ja-JP" dirty="0"/>
          </a:p>
          <a:p>
            <a:r>
              <a:rPr kumimoji="1" lang="ja-JP" altLang="en-US"/>
              <a:t>　　　　　　　　　　　相手チームと必要に応じてルールの確認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/>
              <a:t>・サブリーダー　・・・毎時間授業のはじめに何をするのか</a:t>
            </a:r>
            <a:endParaRPr kumimoji="1" lang="en-US" altLang="ja-JP" dirty="0"/>
          </a:p>
          <a:p>
            <a:r>
              <a:rPr kumimoji="1" lang="ja-JP" altLang="en-US"/>
              <a:t>　　　　　　　　　　　チームで話し合って決める責任者！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/>
              <a:t>・用具　　　　　・・・チームのカゴを運び，メンバーにビブス</a:t>
            </a:r>
            <a:endParaRPr kumimoji="1" lang="en-US" altLang="ja-JP" dirty="0"/>
          </a:p>
          <a:p>
            <a:r>
              <a:rPr kumimoji="1" lang="ja-JP" altLang="en-US"/>
              <a:t>　　　　　　　　　　　を渡すよ！</a:t>
            </a:r>
            <a:endParaRPr kumimoji="1" lang="en-US" altLang="ja-JP" dirty="0"/>
          </a:p>
          <a:p>
            <a:r>
              <a:rPr kumimoji="1" lang="ja-JP" altLang="en-US"/>
              <a:t>　　　　　　　　　　　かごの中身は</a:t>
            </a:r>
            <a:endParaRPr kumimoji="1" lang="en-US" altLang="ja-JP" dirty="0"/>
          </a:p>
          <a:p>
            <a:r>
              <a:rPr kumimoji="1" lang="ja-JP" altLang="en-US"/>
              <a:t>　　　　　　　　　　　　</a:t>
            </a:r>
            <a:r>
              <a:rPr kumimoji="1" lang="en-US" altLang="ja-JP" dirty="0"/>
              <a:t>①</a:t>
            </a:r>
            <a:r>
              <a:rPr kumimoji="1" lang="ja-JP" altLang="en-US"/>
              <a:t>学習カード</a:t>
            </a:r>
            <a:endParaRPr kumimoji="1" lang="en-US" altLang="ja-JP" dirty="0"/>
          </a:p>
          <a:p>
            <a:r>
              <a:rPr kumimoji="1" lang="ja-JP" altLang="en-US"/>
              <a:t>　　　　　　　　　　　　</a:t>
            </a:r>
            <a:r>
              <a:rPr kumimoji="1" lang="en-US" altLang="ja-JP" dirty="0"/>
              <a:t>②</a:t>
            </a:r>
            <a:r>
              <a:rPr kumimoji="1" lang="ja-JP" altLang="en-US"/>
              <a:t>筆箱</a:t>
            </a:r>
            <a:endParaRPr kumimoji="1" lang="en-US" altLang="ja-JP" dirty="0"/>
          </a:p>
          <a:p>
            <a:r>
              <a:rPr kumimoji="1" lang="ja-JP" altLang="en-US"/>
              <a:t>　　　　　　　　　　　　</a:t>
            </a:r>
            <a:r>
              <a:rPr kumimoji="1" lang="en-US" altLang="ja-JP" dirty="0"/>
              <a:t>③</a:t>
            </a:r>
            <a:r>
              <a:rPr kumimoji="1" lang="ja-JP" altLang="en-US"/>
              <a:t>タオル</a:t>
            </a:r>
            <a:endParaRPr kumimoji="1" lang="en-US" altLang="ja-JP" dirty="0"/>
          </a:p>
          <a:p>
            <a:r>
              <a:rPr kumimoji="1" lang="ja-JP" altLang="en-US"/>
              <a:t>　　　　　　　　　　　　</a:t>
            </a:r>
            <a:r>
              <a:rPr kumimoji="1" lang="en-US" altLang="ja-JP" dirty="0"/>
              <a:t>④</a:t>
            </a:r>
            <a:r>
              <a:rPr kumimoji="1" lang="ja-JP" altLang="en-US"/>
              <a:t>水筒</a:t>
            </a:r>
            <a:endParaRPr kumimoji="1" lang="en-US" altLang="ja-JP" dirty="0"/>
          </a:p>
          <a:p>
            <a:r>
              <a:rPr kumimoji="1" lang="ja-JP" altLang="en-US"/>
              <a:t>　　　　　　　　　　　　</a:t>
            </a:r>
            <a:r>
              <a:rPr kumimoji="1" lang="en-US" altLang="ja-JP" dirty="0"/>
              <a:t>⑤</a:t>
            </a:r>
            <a:r>
              <a:rPr kumimoji="1" lang="ja-JP" altLang="en-US"/>
              <a:t>ビブス</a:t>
            </a:r>
            <a:endParaRPr kumimoji="1" lang="en-US" altLang="ja-JP" dirty="0"/>
          </a:p>
          <a:p>
            <a:r>
              <a:rPr kumimoji="1" lang="ja-JP" altLang="en-US"/>
              <a:t>　　　　　　　　　　　　</a:t>
            </a:r>
            <a:r>
              <a:rPr kumimoji="1" lang="en-US" altLang="ja-JP" dirty="0"/>
              <a:t>⑥</a:t>
            </a:r>
            <a:r>
              <a:rPr kumimoji="1" lang="ja-JP" altLang="en-US"/>
              <a:t>チームカード</a:t>
            </a:r>
            <a:endParaRPr kumimoji="1" lang="en-US" altLang="ja-JP" dirty="0"/>
          </a:p>
          <a:p>
            <a:r>
              <a:rPr kumimoji="1" lang="ja-JP" altLang="en-US"/>
              <a:t>　　　　　　　　　　　　</a:t>
            </a:r>
            <a:r>
              <a:rPr kumimoji="1" lang="en-US" altLang="ja-JP" dirty="0"/>
              <a:t>⑦</a:t>
            </a:r>
            <a:r>
              <a:rPr kumimoji="1" lang="ja-JP" altLang="en-US"/>
              <a:t>ストップウォッチ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/>
              <a:t>・得点　　　　　・・・授業が始まる前に、得点版とバスケット</a:t>
            </a:r>
            <a:endParaRPr kumimoji="1" lang="en-US" altLang="ja-JP" dirty="0"/>
          </a:p>
          <a:p>
            <a:r>
              <a:rPr kumimoji="1" lang="ja-JP" altLang="en-US"/>
              <a:t>　　　　　　　　　　　リングの準備をするよ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/>
              <a:t>・タイムキーパー・・・時間を見ながら，チームのメンバーに行</a:t>
            </a:r>
            <a:endParaRPr kumimoji="1" lang="en-US" altLang="ja-JP" dirty="0"/>
          </a:p>
          <a:p>
            <a:r>
              <a:rPr kumimoji="1" lang="ja-JP" altLang="en-US"/>
              <a:t>　　　　　　　　　　　動を促すよ！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/>
              <a:t>・記録　　　　　・・・チームノートの管理と</a:t>
            </a:r>
            <a:endParaRPr kumimoji="1" lang="en-US" altLang="ja-JP" dirty="0"/>
          </a:p>
          <a:p>
            <a:r>
              <a:rPr kumimoji="1" lang="ja-JP" altLang="en-US"/>
              <a:t>　　　　　　　　　　　メンバー表やチームのみんなで決めたこ</a:t>
            </a:r>
            <a:endParaRPr kumimoji="1" lang="en-US" altLang="ja-JP" dirty="0"/>
          </a:p>
          <a:p>
            <a:r>
              <a:rPr kumimoji="1" lang="ja-JP" altLang="en-US"/>
              <a:t>　　　　　　　　　　　と，ふりかえりを記入をするよ</a:t>
            </a:r>
            <a:endParaRPr kumimoji="1" lang="en-US" altLang="ja-JP" dirty="0"/>
          </a:p>
          <a:p>
            <a:endParaRPr kumimoji="1" lang="en-US" altLang="ja-JP" dirty="0"/>
          </a:p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57152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123</TotalTime>
  <Words>563</Words>
  <Application>Microsoft Office PowerPoint</Application>
  <PresentationFormat>A4 210 x 297 mm</PresentationFormat>
  <Paragraphs>89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0" baseType="lpstr">
      <vt:lpstr>HGSSoeiKakugothicUB</vt:lpstr>
      <vt:lpstr>HGMaruGothicMPRO</vt:lpstr>
      <vt:lpstr>HGMaruGothicMPRO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田中 孝</dc:creator>
  <cp:lastModifiedBy>吉田　宗平（保健体育課）</cp:lastModifiedBy>
  <cp:revision>13</cp:revision>
  <cp:lastPrinted>2020-10-05T09:59:25Z</cp:lastPrinted>
  <dcterms:created xsi:type="dcterms:W3CDTF">2020-09-23T13:18:16Z</dcterms:created>
  <dcterms:modified xsi:type="dcterms:W3CDTF">2021-04-05T10:54:33Z</dcterms:modified>
</cp:coreProperties>
</file>