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75" d="100"/>
          <a:sy n="75" d="100"/>
        </p:scale>
        <p:origin x="31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44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8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3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5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5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355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5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5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6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0C878-385B-6A47-AAC5-C6E15B476FFD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CB7C-57A9-F64F-800D-DA47AF0E5E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2CC8646-5692-F34A-AC5F-7737247E8E8A}"/>
              </a:ext>
            </a:extLst>
          </p:cNvPr>
          <p:cNvSpPr/>
          <p:nvPr/>
        </p:nvSpPr>
        <p:spPr>
          <a:xfrm>
            <a:off x="0" y="0"/>
            <a:ext cx="6858000" cy="1015663"/>
          </a:xfrm>
          <a:prstGeom prst="rect">
            <a:avLst/>
          </a:prstGeom>
          <a:solidFill>
            <a:schemeClr val="accent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0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キャッチバレーボール</a:t>
            </a:r>
            <a:endParaRPr lang="en-US" altLang="ja-JP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pPr algn="ctr"/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r>
              <a:rPr lang="ja-JP" altLang="en-US" sz="20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落とすー落とさせない</a:t>
            </a:r>
            <a:r>
              <a:rPr lang="en-US" altLang="ja-JP" sz="2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HGMaruGothicMPRO" panose="020F0600000000000000" pitchFamily="34" charset="-128"/>
                <a:ea typeface="HGMaruGothicMPRO" panose="020F0600000000000000" pitchFamily="34" charset="-128"/>
              </a:rPr>
              <a:t>〜</a:t>
            </a:r>
            <a:endParaRPr lang="ja-JP" altLang="en-US" sz="2000" cap="none" spc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81DF17-9B16-BC43-B4F5-5FD3F32E360B}"/>
              </a:ext>
            </a:extLst>
          </p:cNvPr>
          <p:cNvSpPr txBox="1"/>
          <p:nvPr/>
        </p:nvSpPr>
        <p:spPr>
          <a:xfrm>
            <a:off x="216278" y="1054166"/>
            <a:ext cx="5724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「あなたが思うキャッチバレーボールのイメージは？」「何が面白い運動？」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3D05F1-294F-A246-B7B9-091673889680}"/>
              </a:ext>
            </a:extLst>
          </p:cNvPr>
          <p:cNvSpPr txBox="1"/>
          <p:nvPr/>
        </p:nvSpPr>
        <p:spPr>
          <a:xfrm>
            <a:off x="377379" y="9505890"/>
            <a:ext cx="5505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5</a:t>
            </a:r>
            <a:r>
              <a:rPr kumimoji="1" lang="ja-JP" altLang="en-US" sz="2000">
                <a:latin typeface="HGMaruGothicMPRO" panose="020F0600000000000000" pitchFamily="34" charset="-128"/>
                <a:ea typeface="HGMaruGothicMPRO" panose="020F0600000000000000" pitchFamily="34" charset="-128"/>
              </a:rPr>
              <a:t>年　名前（　　　　　　　　　　　　　）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E211C2-C575-7343-ADA1-D63A1A6A8B05}"/>
              </a:ext>
            </a:extLst>
          </p:cNvPr>
          <p:cNvSpPr txBox="1"/>
          <p:nvPr/>
        </p:nvSpPr>
        <p:spPr>
          <a:xfrm>
            <a:off x="216278" y="2958268"/>
            <a:ext cx="6186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キャッチバレーボールの学習を振り返って「楽しかったこと」「がんばったことは」　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4D8D6066-D75E-C848-94E2-F4C64DEE0845}"/>
              </a:ext>
            </a:extLst>
          </p:cNvPr>
          <p:cNvSpPr/>
          <p:nvPr/>
        </p:nvSpPr>
        <p:spPr>
          <a:xfrm>
            <a:off x="108487" y="1054166"/>
            <a:ext cx="6555783" cy="137304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319128A5-413D-2B41-A7AD-F450DFE5CA8D}"/>
              </a:ext>
            </a:extLst>
          </p:cNvPr>
          <p:cNvSpPr/>
          <p:nvPr/>
        </p:nvSpPr>
        <p:spPr>
          <a:xfrm>
            <a:off x="108486" y="2939017"/>
            <a:ext cx="6555783" cy="5001013"/>
          </a:xfrm>
          <a:prstGeom prst="roundRect">
            <a:avLst>
              <a:gd name="adj" fmla="val 781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>
            <a:extLst>
              <a:ext uri="{FF2B5EF4-FFF2-40B4-BE49-F238E27FC236}">
                <a16:creationId xmlns:a16="http://schemas.microsoft.com/office/drawing/2014/main" id="{81E29171-8D66-A74A-9BAE-AA8D4EC105C9}"/>
              </a:ext>
            </a:extLst>
          </p:cNvPr>
          <p:cNvSpPr/>
          <p:nvPr/>
        </p:nvSpPr>
        <p:spPr>
          <a:xfrm>
            <a:off x="2402237" y="2531100"/>
            <a:ext cx="1673817" cy="265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4A14894-D47E-604A-A5D0-A3B7C5042D1C}"/>
              </a:ext>
            </a:extLst>
          </p:cNvPr>
          <p:cNvCxnSpPr/>
          <p:nvPr/>
        </p:nvCxnSpPr>
        <p:spPr>
          <a:xfrm>
            <a:off x="216278" y="367309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9954F5F-56E3-7549-AF25-5D2918D0D0A7}"/>
              </a:ext>
            </a:extLst>
          </p:cNvPr>
          <p:cNvCxnSpPr/>
          <p:nvPr/>
        </p:nvCxnSpPr>
        <p:spPr>
          <a:xfrm>
            <a:off x="216278" y="4150963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71FC9F6C-8068-064F-A67B-0CF47E3E62EA}"/>
              </a:ext>
            </a:extLst>
          </p:cNvPr>
          <p:cNvCxnSpPr/>
          <p:nvPr/>
        </p:nvCxnSpPr>
        <p:spPr>
          <a:xfrm>
            <a:off x="216277" y="462882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C17005E1-9F17-024F-B6FE-A35B9B4C8092}"/>
              </a:ext>
            </a:extLst>
          </p:cNvPr>
          <p:cNvCxnSpPr/>
          <p:nvPr/>
        </p:nvCxnSpPr>
        <p:spPr>
          <a:xfrm>
            <a:off x="216276" y="512219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962AD85-2900-854B-B814-CC9D83F328A0}"/>
              </a:ext>
            </a:extLst>
          </p:cNvPr>
          <p:cNvCxnSpPr/>
          <p:nvPr/>
        </p:nvCxnSpPr>
        <p:spPr>
          <a:xfrm>
            <a:off x="216275" y="566204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B8448FD-C394-AB40-B845-45478B523455}"/>
              </a:ext>
            </a:extLst>
          </p:cNvPr>
          <p:cNvCxnSpPr/>
          <p:nvPr/>
        </p:nvCxnSpPr>
        <p:spPr>
          <a:xfrm>
            <a:off x="216274" y="6186407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696FB08-E73C-0B47-BEC3-B8BE1E0EC968}"/>
              </a:ext>
            </a:extLst>
          </p:cNvPr>
          <p:cNvCxnSpPr/>
          <p:nvPr/>
        </p:nvCxnSpPr>
        <p:spPr>
          <a:xfrm>
            <a:off x="216274" y="7222210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F274069E-D482-564F-A8FE-7B3F247B086E}"/>
              </a:ext>
            </a:extLst>
          </p:cNvPr>
          <p:cNvCxnSpPr/>
          <p:nvPr/>
        </p:nvCxnSpPr>
        <p:spPr>
          <a:xfrm>
            <a:off x="216274" y="6661688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92F20AD-3330-9943-B95E-660EF58814AC}"/>
              </a:ext>
            </a:extLst>
          </p:cNvPr>
          <p:cNvCxnSpPr/>
          <p:nvPr/>
        </p:nvCxnSpPr>
        <p:spPr>
          <a:xfrm>
            <a:off x="216274" y="7712989"/>
            <a:ext cx="634019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C13A1BD-A357-964C-ACAA-B0B08D308EEC}"/>
              </a:ext>
            </a:extLst>
          </p:cNvPr>
          <p:cNvSpPr txBox="1"/>
          <p:nvPr/>
        </p:nvSpPr>
        <p:spPr>
          <a:xfrm>
            <a:off x="209064" y="8018995"/>
            <a:ext cx="618630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メンバー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・リーダー（　　　　　）・サブリーダー（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・用具（　　　　　　）　　　　　・得点（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・タイムキーパー（　　　　　　）・記録（　　　　　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・盛り上げ（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228634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88FD9B-0CA4-764D-80E6-6E9B5D57DB95}"/>
              </a:ext>
            </a:extLst>
          </p:cNvPr>
          <p:cNvSpPr txBox="1"/>
          <p:nvPr/>
        </p:nvSpPr>
        <p:spPr>
          <a:xfrm>
            <a:off x="0" y="108488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１　この運動への問い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7C55D3-2361-4B43-BA01-399F43281D70}"/>
              </a:ext>
            </a:extLst>
          </p:cNvPr>
          <p:cNvSpPr txBox="1"/>
          <p:nvPr/>
        </p:nvSpPr>
        <p:spPr>
          <a:xfrm>
            <a:off x="47578" y="979345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２　学習の計画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839B83-7A3A-AC48-8CAC-0F4002F7C7AB}"/>
              </a:ext>
            </a:extLst>
          </p:cNvPr>
          <p:cNvSpPr txBox="1"/>
          <p:nvPr/>
        </p:nvSpPr>
        <p:spPr>
          <a:xfrm>
            <a:off x="4060371" y="769281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５　追加のルール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2C596B4-0E52-1B4E-8EA5-27FB7703C0B4}"/>
              </a:ext>
            </a:extLst>
          </p:cNvPr>
          <p:cNvSpPr txBox="1"/>
          <p:nvPr/>
        </p:nvSpPr>
        <p:spPr>
          <a:xfrm>
            <a:off x="47578" y="7692814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４　はじめのルール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D96BE68E-D353-6F43-851D-38B25FFE80D5}"/>
              </a:ext>
            </a:extLst>
          </p:cNvPr>
          <p:cNvSpPr/>
          <p:nvPr/>
        </p:nvSpPr>
        <p:spPr>
          <a:xfrm>
            <a:off x="4060371" y="7984671"/>
            <a:ext cx="2601686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6E077DCB-72A2-304F-91D0-F4B301CDB902}"/>
              </a:ext>
            </a:extLst>
          </p:cNvPr>
          <p:cNvSpPr/>
          <p:nvPr/>
        </p:nvSpPr>
        <p:spPr>
          <a:xfrm>
            <a:off x="47577" y="7979228"/>
            <a:ext cx="3577365" cy="1796142"/>
          </a:xfrm>
          <a:prstGeom prst="roundRect">
            <a:avLst>
              <a:gd name="adj" fmla="val 35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200">
                <a:solidFill>
                  <a:schemeClr val="tx1"/>
                </a:solidFill>
              </a:rPr>
              <a:t>・１試合８点</a:t>
            </a:r>
            <a:r>
              <a:rPr kumimoji="1" lang="en-US" altLang="ja-JP" sz="1200" dirty="0">
                <a:solidFill>
                  <a:schemeClr val="tx1"/>
                </a:solidFill>
              </a:rPr>
              <a:t>×</a:t>
            </a:r>
            <a:r>
              <a:rPr kumimoji="1" lang="ja-JP" altLang="en-US" sz="1200">
                <a:solidFill>
                  <a:schemeClr val="tx1"/>
                </a:solidFill>
              </a:rPr>
              <a:t>３セット（先に２セットとった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　チームが勝ち）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>
                <a:solidFill>
                  <a:schemeClr val="tx1"/>
                </a:solidFill>
              </a:rPr>
              <a:t>対</a:t>
            </a:r>
            <a:r>
              <a:rPr kumimoji="1" lang="en-US" altLang="ja-JP" sz="1200" dirty="0">
                <a:solidFill>
                  <a:schemeClr val="tx1"/>
                </a:solidFill>
              </a:rPr>
              <a:t>4</a:t>
            </a:r>
            <a:r>
              <a:rPr kumimoji="1" lang="ja-JP" altLang="en-US" sz="1200">
                <a:solidFill>
                  <a:schemeClr val="tx1"/>
                </a:solidFill>
              </a:rPr>
              <a:t>で行う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・ジャンケンで勝ったチームからサーブをしてス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　タート。４人が打ち終わったら相手チームが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　サーブするよ。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・１打目と２打目はキャッチしても良い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>
                <a:solidFill>
                  <a:schemeClr val="tx1"/>
                </a:solidFill>
              </a:rPr>
              <a:t>・５打までに返すよ！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0" name="加算記号 9">
            <a:extLst>
              <a:ext uri="{FF2B5EF4-FFF2-40B4-BE49-F238E27FC236}">
                <a16:creationId xmlns:a16="http://schemas.microsoft.com/office/drawing/2014/main" id="{2EF79C17-2B19-8E47-B4B1-9AE92FDA9CCD}"/>
              </a:ext>
            </a:extLst>
          </p:cNvPr>
          <p:cNvSpPr/>
          <p:nvPr/>
        </p:nvSpPr>
        <p:spPr>
          <a:xfrm>
            <a:off x="3624943" y="8607877"/>
            <a:ext cx="449034" cy="514217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F0E4545-973F-C640-8159-21738112A8F9}"/>
              </a:ext>
            </a:extLst>
          </p:cNvPr>
          <p:cNvSpPr txBox="1"/>
          <p:nvPr/>
        </p:nvSpPr>
        <p:spPr>
          <a:xfrm>
            <a:off x="47578" y="2209430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HGMaruGothicMPRO" panose="020F0600000000000000" pitchFamily="34" charset="-128"/>
                <a:ea typeface="HGMaruGothicMPRO" panose="020F0600000000000000" pitchFamily="34" charset="-128"/>
              </a:rPr>
              <a:t>３　４５分の流れ</a:t>
            </a:r>
            <a:endParaRPr kumimoji="1" lang="en-US" altLang="ja-JP" sz="1200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14BEF14F-0E29-CF4E-AC8F-9A0490301A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10132"/>
              </p:ext>
            </p:extLst>
          </p:nvPr>
        </p:nvGraphicFramePr>
        <p:xfrm>
          <a:off x="220436" y="2620485"/>
          <a:ext cx="6417127" cy="5057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814">
                  <a:extLst>
                    <a:ext uri="{9D8B030D-6E8A-4147-A177-3AD203B41FA5}">
                      <a16:colId xmlns:a16="http://schemas.microsoft.com/office/drawing/2014/main" val="761107320"/>
                    </a:ext>
                  </a:extLst>
                </a:gridCol>
                <a:gridCol w="5780313">
                  <a:extLst>
                    <a:ext uri="{9D8B030D-6E8A-4147-A177-3AD203B41FA5}">
                      <a16:colId xmlns:a16="http://schemas.microsoft.com/office/drawing/2014/main" val="1730980752"/>
                    </a:ext>
                  </a:extLst>
                </a:gridCol>
              </a:tblGrid>
              <a:tr h="334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時間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流れ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9233641"/>
                  </a:ext>
                </a:extLst>
              </a:tr>
              <a:tr h="47227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０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３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12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/>
                        <a:t>　　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40</a:t>
                      </a:r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  <a:p>
                      <a:pPr algn="ctr"/>
                      <a:r>
                        <a:rPr kumimoji="1" lang="en-US" altLang="ja-JP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719770"/>
                  </a:ext>
                </a:extLst>
              </a:tr>
            </a:tbl>
          </a:graphicData>
        </a:graphic>
      </p:graphicFrame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16A99D2-DC3E-3F44-B8E6-7DF7C4210241}"/>
              </a:ext>
            </a:extLst>
          </p:cNvPr>
          <p:cNvSpPr/>
          <p:nvPr/>
        </p:nvSpPr>
        <p:spPr>
          <a:xfrm>
            <a:off x="832755" y="2969665"/>
            <a:ext cx="5804807" cy="4466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チームの時間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954E69B-CDC1-3B43-BD04-54D926E71F11}"/>
              </a:ext>
            </a:extLst>
          </p:cNvPr>
          <p:cNvSpPr/>
          <p:nvPr/>
        </p:nvSpPr>
        <p:spPr>
          <a:xfrm>
            <a:off x="849083" y="3446015"/>
            <a:ext cx="5772150" cy="4698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クラスの中で出てきた課題の確認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9155CB7-1767-8241-B48B-DF0C6307FBAF}"/>
              </a:ext>
            </a:extLst>
          </p:cNvPr>
          <p:cNvSpPr/>
          <p:nvPr/>
        </p:nvSpPr>
        <p:spPr>
          <a:xfrm>
            <a:off x="865412" y="3986631"/>
            <a:ext cx="5739492" cy="11396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８点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×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EF59A8-3DF0-1946-A207-7579D32A5712}"/>
              </a:ext>
            </a:extLst>
          </p:cNvPr>
          <p:cNvSpPr txBox="1"/>
          <p:nvPr/>
        </p:nvSpPr>
        <p:spPr>
          <a:xfrm>
            <a:off x="2917056" y="5260794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移動・回復タイム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0D7DD29-A821-9D48-8210-D46A34403331}"/>
              </a:ext>
            </a:extLst>
          </p:cNvPr>
          <p:cNvSpPr/>
          <p:nvPr/>
        </p:nvSpPr>
        <p:spPr>
          <a:xfrm>
            <a:off x="832408" y="6746338"/>
            <a:ext cx="5739492" cy="3084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片付け・チームでふりかえり・個人のふりかえり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0B5DE41-E551-4749-8793-684A444B2129}"/>
              </a:ext>
            </a:extLst>
          </p:cNvPr>
          <p:cNvSpPr/>
          <p:nvPr/>
        </p:nvSpPr>
        <p:spPr>
          <a:xfrm>
            <a:off x="865412" y="7136485"/>
            <a:ext cx="5739492" cy="4069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クラスみんなでふりかえり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613609E-A1B7-2C47-BE72-8A974E3FD618}"/>
              </a:ext>
            </a:extLst>
          </p:cNvPr>
          <p:cNvSpPr txBox="1"/>
          <p:nvPr/>
        </p:nvSpPr>
        <p:spPr>
          <a:xfrm>
            <a:off x="861774" y="385324"/>
            <a:ext cx="52629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どうやって相手コートにボールを落とす（攻め）</a:t>
            </a:r>
            <a:endParaRPr kumimoji="1" lang="en-US" altLang="ja-JP" dirty="0"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  <a:p>
            <a:r>
              <a:rPr kumimoji="1"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自分のコートに落とさせない（守り）？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E03D33EC-FCFA-2443-94DF-ECC236FB82AF}"/>
              </a:ext>
            </a:extLst>
          </p:cNvPr>
          <p:cNvSpPr/>
          <p:nvPr/>
        </p:nvSpPr>
        <p:spPr>
          <a:xfrm>
            <a:off x="832408" y="5535393"/>
            <a:ext cx="5739492" cy="112617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ゲーム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①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 ８点</a:t>
            </a:r>
            <a:r>
              <a:rPr kumimoji="1" lang="en-US" altLang="ja-JP" sz="1600" dirty="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×</a:t>
            </a:r>
            <a:r>
              <a:rPr kumimoji="1" lang="ja-JP" altLang="en-US" sz="1600">
                <a:solidFill>
                  <a:schemeClr val="tx1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３セット</a:t>
            </a:r>
            <a:endParaRPr kumimoji="1" lang="en-US" altLang="ja-JP" sz="1600" dirty="0">
              <a:solidFill>
                <a:schemeClr val="tx1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908A9D6B-0513-2C4D-80ED-171C2E0A1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35915"/>
              </p:ext>
            </p:extLst>
          </p:nvPr>
        </p:nvGraphicFramePr>
        <p:xfrm>
          <a:off x="744659" y="1247151"/>
          <a:ext cx="5663679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829">
                  <a:extLst>
                    <a:ext uri="{9D8B030D-6E8A-4147-A177-3AD203B41FA5}">
                      <a16:colId xmlns:a16="http://schemas.microsoft.com/office/drawing/2014/main" val="2297720563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101165997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2402105559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1670709101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3317319077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593787030"/>
                    </a:ext>
                  </a:extLst>
                </a:gridCol>
                <a:gridCol w="870975">
                  <a:extLst>
                    <a:ext uri="{9D8B030D-6E8A-4147-A177-3AD203B41FA5}">
                      <a16:colId xmlns:a16="http://schemas.microsoft.com/office/drawing/2014/main" val="2722684037"/>
                    </a:ext>
                  </a:extLst>
                </a:gridCol>
              </a:tblGrid>
              <a:tr h="289007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099443"/>
                  </a:ext>
                </a:extLst>
              </a:tr>
              <a:tr h="488520">
                <a:tc>
                  <a:txBody>
                    <a:bodyPr/>
                    <a:lstStyle/>
                    <a:p>
                      <a:endParaRPr kumimoji="1" lang="ja-JP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簡単なルールでゲームの面白さを理解しよう。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「落とす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kumimoji="1" lang="ja-JP" altLang="en-US">
                          <a:solidFill>
                            <a:schemeClr val="tx1"/>
                          </a:solidFill>
                        </a:rPr>
                        <a:t>落とさせない」を考えながら、キャッチバレーを楽しもう。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39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41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5C09F5-0908-FF4E-89AA-6121A9615854}"/>
              </a:ext>
            </a:extLst>
          </p:cNvPr>
          <p:cNvSpPr txBox="1"/>
          <p:nvPr/>
        </p:nvSpPr>
        <p:spPr>
          <a:xfrm>
            <a:off x="-65867" y="1028849"/>
            <a:ext cx="698973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/>
              <a:t>・リーダー　　　・・・チーム内の話し合いメンバー決めの中心</a:t>
            </a:r>
            <a:endParaRPr kumimoji="1" lang="en-US" altLang="ja-JP" dirty="0"/>
          </a:p>
          <a:p>
            <a:r>
              <a:rPr kumimoji="1" lang="ja-JP" altLang="en-US"/>
              <a:t>　　　　　　　　　　　相手チームと必要に応じてルールの確認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・サブリーダー　・・・毎時間授業のはじめに何をするのか</a:t>
            </a:r>
            <a:endParaRPr kumimoji="1" lang="en-US" altLang="ja-JP" dirty="0"/>
          </a:p>
          <a:p>
            <a:r>
              <a:rPr kumimoji="1" lang="ja-JP" altLang="en-US"/>
              <a:t>　　　　　　　　　　　チームで話し合って決める責任者！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・用具　　　　　・・・チームのカゴを運び，メンバーにビブス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を渡すよ！</a:t>
            </a:r>
            <a:endParaRPr kumimoji="1" lang="en-US" altLang="ja-JP" dirty="0"/>
          </a:p>
          <a:p>
            <a:r>
              <a:rPr kumimoji="1" lang="ja-JP" altLang="en-US"/>
              <a:t>　　　　　　　　　　　かごの中身は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①</a:t>
            </a:r>
            <a:r>
              <a:rPr kumimoji="1" lang="ja-JP" altLang="en-US"/>
              <a:t>学習カード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②</a:t>
            </a:r>
            <a:r>
              <a:rPr kumimoji="1" lang="ja-JP" altLang="en-US"/>
              <a:t>筆箱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③</a:t>
            </a:r>
            <a:r>
              <a:rPr kumimoji="1" lang="ja-JP" altLang="en-US"/>
              <a:t>タオル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④</a:t>
            </a:r>
            <a:r>
              <a:rPr kumimoji="1" lang="ja-JP" altLang="en-US"/>
              <a:t>水筒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⑤</a:t>
            </a:r>
            <a:r>
              <a:rPr kumimoji="1" lang="ja-JP" altLang="en-US"/>
              <a:t>ビブス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⑥</a:t>
            </a:r>
            <a:r>
              <a:rPr kumimoji="1" lang="ja-JP" altLang="en-US"/>
              <a:t>チームカード</a:t>
            </a:r>
            <a:endParaRPr kumimoji="1" lang="en-US" altLang="ja-JP" dirty="0"/>
          </a:p>
          <a:p>
            <a:r>
              <a:rPr kumimoji="1" lang="ja-JP" altLang="en-US"/>
              <a:t>　　　　　　　　　　　　</a:t>
            </a:r>
            <a:r>
              <a:rPr kumimoji="1" lang="en-US" altLang="ja-JP" dirty="0"/>
              <a:t>⑦</a:t>
            </a:r>
            <a:r>
              <a:rPr kumimoji="1" lang="ja-JP" altLang="en-US"/>
              <a:t>ストップウォッチ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・得点　　　　　・・・授業が始まる前に、得点版とバスケット</a:t>
            </a:r>
            <a:endParaRPr kumimoji="1" lang="en-US" altLang="ja-JP" dirty="0"/>
          </a:p>
          <a:p>
            <a:r>
              <a:rPr kumimoji="1" lang="ja-JP" altLang="en-US"/>
              <a:t>　　　　　　　　　　　リングの準備をするよ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・タイムキーパー・・・時間を見ながら，チームのメンバーに行</a:t>
            </a:r>
            <a:endParaRPr kumimoji="1" lang="en-US" altLang="ja-JP" dirty="0"/>
          </a:p>
          <a:p>
            <a:r>
              <a:rPr kumimoji="1" lang="ja-JP" altLang="en-US"/>
              <a:t>　　　　　　　　　　　動を促すよ！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/>
              <a:t>・記録　　　　　・・・チームノートの管理と</a:t>
            </a:r>
            <a:endParaRPr kumimoji="1" lang="en-US" altLang="ja-JP" dirty="0"/>
          </a:p>
          <a:p>
            <a:r>
              <a:rPr kumimoji="1" lang="ja-JP" altLang="en-US"/>
              <a:t>　　　　　　　　　　　メンバー表やチームのみんなで決めたこ</a:t>
            </a:r>
            <a:endParaRPr kumimoji="1" lang="en-US" altLang="ja-JP" dirty="0"/>
          </a:p>
          <a:p>
            <a:r>
              <a:rPr kumimoji="1" lang="ja-JP" altLang="en-US"/>
              <a:t>　　　　　　　　　　　と，ふりかえりを記入をするよ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715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</TotalTime>
  <Words>570</Words>
  <Application>Microsoft Office PowerPoint</Application>
  <PresentationFormat>A4 210 x 297 mm</PresentationFormat>
  <Paragraphs>90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HGSSoeiKakugothicUB</vt:lpstr>
      <vt:lpstr>HGMaruGothicMPRO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11</cp:revision>
  <dcterms:created xsi:type="dcterms:W3CDTF">2020-09-23T13:18:16Z</dcterms:created>
  <dcterms:modified xsi:type="dcterms:W3CDTF">2021-04-05T10:53:28Z</dcterms:modified>
</cp:coreProperties>
</file>