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openxmlformats-officedocument.presentationml.presProps+xml"/>
  <Override PartName="/ppt/slideLayouts/slideLayout3.xml" ContentType="application/vnd.openxmlformats-officedocument.presentationml.slideLayout+xml"/>
  <Override PartName="/docProps/app.xml" ContentType="application/vnd.openxmlformats-officedocument.extended-properties+xml"/>
  <Default Extension="png" ContentType="image/png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</Types>
</file>

<file path=_rels/.rels><?xml version="1.0" encoding="UTF-8"?><Relationships xmlns="http://schemas.openxmlformats.org/package/2006/relationships"><Relationship Target="/docProps/custom.xml" Id="R36075D43" Type="http://schemas.openxmlformats.org/officeDocument/2006/relationships/custom-properties" /><Relationship Target="ppt/presentation.xml" Id="rId1" Type="http://schemas.openxmlformats.org/officeDocument/2006/relationships/officeDocument" /><Relationship Target="docProps/core.xml" Id="rId2" Type="http://schemas.openxmlformats.org/package/2006/relationships/metadata/core-properties" /><Relationship Target="docProps/app.xml" Id="rId3" Type="http://schemas.openxmlformats.org/officeDocument/2006/relationships/extended-properties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2600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DE2A00"/>
    <a:srgbClr val="EA6F00"/>
    <a:srgbClr val="FFFFA3"/>
    <a:srgbClr val="FFCCCC"/>
    <a:srgbClr val="FF9966"/>
    <a:srgbClr val="F28A00"/>
    <a:srgbClr val="FFFF7D"/>
    <a:srgbClr val="F6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30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79128"/>
            <a:ext cx="6119416" cy="357200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388883"/>
            <a:ext cx="5399485" cy="247712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6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48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46251"/>
            <a:ext cx="1552352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46251"/>
            <a:ext cx="4567064" cy="86948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61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03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57881"/>
            <a:ext cx="6209407" cy="426788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66137"/>
            <a:ext cx="6209407" cy="224437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62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31253"/>
            <a:ext cx="3059708" cy="65098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31253"/>
            <a:ext cx="3059708" cy="65098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6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46253"/>
            <a:ext cx="6209407" cy="198312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15129"/>
            <a:ext cx="3045646" cy="1232626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747755"/>
            <a:ext cx="3045646" cy="55123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15129"/>
            <a:ext cx="3060646" cy="1232626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747755"/>
            <a:ext cx="3060646" cy="55123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2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96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1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4001"/>
            <a:ext cx="2321966" cy="2394003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77254"/>
            <a:ext cx="3644652" cy="729125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78004"/>
            <a:ext cx="2321966" cy="5702383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1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4001"/>
            <a:ext cx="2321966" cy="2394003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77254"/>
            <a:ext cx="3644652" cy="729125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78004"/>
            <a:ext cx="2321966" cy="5702383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46253"/>
            <a:ext cx="6209407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31253"/>
            <a:ext cx="6209407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1547-6F71-41EF-82AF-3584BBF70D2B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509514"/>
            <a:ext cx="2429768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31B5B-78C8-4F85-9C46-8CA0950CF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04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ADA9809-F5E9-3004-7C20-9B9D2820B762}"/>
              </a:ext>
            </a:extLst>
          </p:cNvPr>
          <p:cNvSpPr/>
          <p:nvPr/>
        </p:nvSpPr>
        <p:spPr>
          <a:xfrm>
            <a:off x="0" y="1"/>
            <a:ext cx="7199313" cy="1025392"/>
          </a:xfrm>
          <a:prstGeom prst="rect">
            <a:avLst/>
          </a:prstGeom>
          <a:solidFill>
            <a:srgbClr val="EA6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月 8">
            <a:extLst>
              <a:ext uri="{FF2B5EF4-FFF2-40B4-BE49-F238E27FC236}">
                <a16:creationId xmlns:a16="http://schemas.microsoft.com/office/drawing/2014/main" id="{82ADF236-D64B-94DA-5EB6-42EE56B6957F}"/>
              </a:ext>
            </a:extLst>
          </p:cNvPr>
          <p:cNvSpPr/>
          <p:nvPr/>
        </p:nvSpPr>
        <p:spPr>
          <a:xfrm rot="1467023" flipH="1">
            <a:off x="6687638" y="164793"/>
            <a:ext cx="218382" cy="336550"/>
          </a:xfrm>
          <a:prstGeom prst="moon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A6F00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24E9E5A8-B9E3-37EC-3DC4-BFE289D79913}"/>
              </a:ext>
            </a:extLst>
          </p:cNvPr>
          <p:cNvSpPr/>
          <p:nvPr/>
        </p:nvSpPr>
        <p:spPr>
          <a:xfrm rot="21257195">
            <a:off x="34051" y="37583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prstTxWarp prst="textPlain">
              <a:avLst/>
            </a:prstTxWarp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受講料</a:t>
            </a:r>
            <a:endParaRPr kumimoji="1" lang="en-US" altLang="ja-JP" sz="1100" b="1" dirty="0">
              <a:solidFill>
                <a:srgbClr val="EA6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D931D5-CFFE-8280-9ABE-580B15A66B56}"/>
              </a:ext>
            </a:extLst>
          </p:cNvPr>
          <p:cNvSpPr/>
          <p:nvPr/>
        </p:nvSpPr>
        <p:spPr>
          <a:xfrm>
            <a:off x="794783" y="412894"/>
            <a:ext cx="5834948" cy="448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ja-JP" altLang="ja-JP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長崎県</a:t>
            </a:r>
            <a:r>
              <a:rPr lang="ja-JP" altLang="en-US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・佐賀県子ども</a:t>
            </a:r>
            <a:r>
              <a:rPr lang="ja-JP" altLang="ja-JP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アドボ</a:t>
            </a:r>
            <a:r>
              <a:rPr lang="ja-JP" altLang="en-US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カシー実践</a:t>
            </a:r>
            <a:r>
              <a:rPr lang="ja-JP" altLang="ja-JP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講座</a:t>
            </a:r>
            <a:r>
              <a:rPr lang="ja-JP" altLang="en-US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申込</a:t>
            </a:r>
            <a:endParaRPr kumimoji="1" lang="ja-JP" altLang="en-US" sz="1200" b="1" spc="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10F743A-91D2-2141-520C-8002BF394711}"/>
              </a:ext>
            </a:extLst>
          </p:cNvPr>
          <p:cNvSpPr/>
          <p:nvPr/>
        </p:nvSpPr>
        <p:spPr>
          <a:xfrm rot="243692">
            <a:off x="6137204" y="36886"/>
            <a:ext cx="1051961" cy="3238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108000" rtlCol="0" anchor="ctr"/>
          <a:lstStyle/>
          <a:p>
            <a:pPr algn="ctr"/>
            <a:r>
              <a:rPr kumimoji="1" lang="en-US" altLang="ja-JP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kumimoji="1" lang="ja-JP" altLang="en-US" sz="1100" b="1" dirty="0">
                <a:solidFill>
                  <a:srgbClr val="EA6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82F36C6-7D9B-6950-6347-44A264B5F898}"/>
              </a:ext>
            </a:extLst>
          </p:cNvPr>
          <p:cNvSpPr/>
          <p:nvPr/>
        </p:nvSpPr>
        <p:spPr>
          <a:xfrm>
            <a:off x="257430" y="1053760"/>
            <a:ext cx="6692900" cy="14025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受講要件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令和５年度については以下１）～３）のいずれか及び４）、５）を満たす者が受講対象者となります</a:t>
            </a:r>
            <a:endParaRPr kumimoji="1" lang="en-US" altLang="ja-JP" sz="1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１）福祉系学部、学科に所属し、児童福祉を学ぶ大学生・大学院生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２）子どもの人権擁護等の活動を行う団体に所属し、要保護児童に対する支援に関する知識を有し、又は、活動等を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行っている者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３）社会福祉、教育等の専門知識を有し、児童相談に関する支援の経験があること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４）長崎県若しくは佐賀県内に在住し、子どもの意見表明支援員（アドボケイト）として活動する意思があること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５）子どもアドボカシー専門講座を修了した方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F14D46F-EBF5-DD3C-5E20-43412E56DBB6}"/>
              </a:ext>
            </a:extLst>
          </p:cNvPr>
          <p:cNvSpPr/>
          <p:nvPr/>
        </p:nvSpPr>
        <p:spPr>
          <a:xfrm>
            <a:off x="233118" y="2976404"/>
            <a:ext cx="1044000" cy="11135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講座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申込書を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453865FB-B13A-A35C-07A4-3FC4A891F5B6}"/>
              </a:ext>
            </a:extLst>
          </p:cNvPr>
          <p:cNvSpPr/>
          <p:nvPr/>
        </p:nvSpPr>
        <p:spPr>
          <a:xfrm>
            <a:off x="1587319" y="2972994"/>
            <a:ext cx="1044000" cy="11169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受講決定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担当者から連絡します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F2AD3FE-61BE-C5F3-AE91-F6F1263958A1}"/>
              </a:ext>
            </a:extLst>
          </p:cNvPr>
          <p:cNvSpPr/>
          <p:nvPr/>
        </p:nvSpPr>
        <p:spPr>
          <a:xfrm>
            <a:off x="2866248" y="2972993"/>
            <a:ext cx="1248936" cy="11169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EA6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u="sng" dirty="0">
                <a:solidFill>
                  <a:srgbClr val="DE2A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研修受講</a:t>
            </a:r>
            <a:endParaRPr kumimoji="1" lang="en-US" altLang="ja-JP" sz="1600" b="1" u="sng" dirty="0">
              <a:solidFill>
                <a:srgbClr val="DE2A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600"/>
              </a:lnSpc>
            </a:pPr>
            <a:endParaRPr kumimoji="1" lang="en-US" altLang="ja-JP" sz="1050" dirty="0">
              <a:solidFill>
                <a:srgbClr val="DE2A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solidFill>
                <a:srgbClr val="DE2A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rgbClr val="DE2A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実践講座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3778441-BB38-747D-4181-5574C6AFC6B8}"/>
              </a:ext>
            </a:extLst>
          </p:cNvPr>
          <p:cNvSpPr/>
          <p:nvPr/>
        </p:nvSpPr>
        <p:spPr>
          <a:xfrm>
            <a:off x="4359169" y="3002251"/>
            <a:ext cx="1111881" cy="11169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実践講座の修了者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認定申請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01004103-A7B6-9995-B540-5B92BB8664D0}"/>
              </a:ext>
            </a:extLst>
          </p:cNvPr>
          <p:cNvSpPr/>
          <p:nvPr/>
        </p:nvSpPr>
        <p:spPr>
          <a:xfrm>
            <a:off x="5793134" y="2972992"/>
            <a:ext cx="1248936" cy="1162484"/>
          </a:xfrm>
          <a:prstGeom prst="roundRect">
            <a:avLst/>
          </a:prstGeom>
          <a:solidFill>
            <a:srgbClr val="FFFFA3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アドボケイト登録</a:t>
            </a:r>
            <a:endParaRPr kumimoji="1" lang="ja-JP" altLang="en-US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24A380FF-8BD7-6AAC-95E1-9DC06DFF22B8}"/>
              </a:ext>
            </a:extLst>
          </p:cNvPr>
          <p:cNvSpPr/>
          <p:nvPr/>
        </p:nvSpPr>
        <p:spPr>
          <a:xfrm rot="5400000">
            <a:off x="1243563" y="3431877"/>
            <a:ext cx="432000" cy="1440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5D5E323C-43D0-FE42-8CD0-3E1E167F3C93}"/>
              </a:ext>
            </a:extLst>
          </p:cNvPr>
          <p:cNvSpPr/>
          <p:nvPr/>
        </p:nvSpPr>
        <p:spPr>
          <a:xfrm rot="5400000">
            <a:off x="2546941" y="3419461"/>
            <a:ext cx="432000" cy="1440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DA5B2DB5-CB0D-EFE6-6B53-EE8E2C1347E8}"/>
              </a:ext>
            </a:extLst>
          </p:cNvPr>
          <p:cNvSpPr/>
          <p:nvPr/>
        </p:nvSpPr>
        <p:spPr>
          <a:xfrm rot="5400000">
            <a:off x="4034328" y="3419032"/>
            <a:ext cx="432000" cy="1440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BBF81FCB-4326-2336-DCC1-0B99752EA26B}"/>
              </a:ext>
            </a:extLst>
          </p:cNvPr>
          <p:cNvSpPr/>
          <p:nvPr/>
        </p:nvSpPr>
        <p:spPr>
          <a:xfrm rot="5400000">
            <a:off x="5395994" y="3431877"/>
            <a:ext cx="432000" cy="1440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41511AA-5B02-434C-4750-C08FAB035A55}"/>
              </a:ext>
            </a:extLst>
          </p:cNvPr>
          <p:cNvSpPr/>
          <p:nvPr/>
        </p:nvSpPr>
        <p:spPr>
          <a:xfrm>
            <a:off x="796946" y="4135476"/>
            <a:ext cx="5387730" cy="769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1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申込多数の場合はこちらで選定させていただく場合があります。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研修参加の可否については、申込締切日以降、担当者からご連絡を差し上げます。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民間で実施される基礎講座・専門講座を修了されている方の申し込みが可能です。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過去に専門講座を修了された方は、実践講座を申し込みの際に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修了証の写しを提出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していただきます。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58B60EC-4403-5104-1AA9-35A57D4E30F9}"/>
              </a:ext>
            </a:extLst>
          </p:cNvPr>
          <p:cNvSpPr/>
          <p:nvPr/>
        </p:nvSpPr>
        <p:spPr>
          <a:xfrm>
            <a:off x="0" y="9387841"/>
            <a:ext cx="7199313" cy="881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9DAC62A0-1E2A-B156-671F-B4474BABC8BD}"/>
              </a:ext>
            </a:extLst>
          </p:cNvPr>
          <p:cNvSpPr/>
          <p:nvPr/>
        </p:nvSpPr>
        <p:spPr>
          <a:xfrm>
            <a:off x="88040" y="9710512"/>
            <a:ext cx="788102" cy="3305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お申込・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0A69801-7D02-5147-6AE3-8265BDC64244}"/>
              </a:ext>
            </a:extLst>
          </p:cNvPr>
          <p:cNvSpPr/>
          <p:nvPr/>
        </p:nvSpPr>
        <p:spPr>
          <a:xfrm>
            <a:off x="911659" y="9445668"/>
            <a:ext cx="6287654" cy="771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　　　〒</a:t>
            </a:r>
            <a:r>
              <a:rPr kumimoji="1" lang="en-US" altLang="ja-JP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840-8570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佐賀市城内</a:t>
            </a:r>
            <a:r>
              <a:rPr kumimoji="1" lang="en-US" altLang="ja-JP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kumimoji="1" lang="en-US" altLang="ja-JP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1‐59 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　</a:t>
            </a:r>
            <a:r>
              <a:rPr kumimoji="1" lang="ja-JP" altLang="en-US" sz="105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kumimoji="1" lang="en-US" altLang="ja-JP" sz="105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kodomo-katei@pref.saga.lg.jp</a:t>
            </a:r>
          </a:p>
          <a:p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　　　佐賀県こども家庭課 宛　　　　　　　　　　　　　　 </a:t>
            </a:r>
            <a:r>
              <a:rPr kumimoji="1" lang="ja-JP" altLang="en-US" sz="105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電話：</a:t>
            </a:r>
            <a:r>
              <a:rPr kumimoji="1" lang="en-US" altLang="ja-JP" sz="105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0952-25-7056</a:t>
            </a:r>
          </a:p>
          <a:p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r>
              <a:rPr kumimoji="1"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0952-25-7300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00" b="1" u="sng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b="1" u="sng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送信後、上の電話番号に到着確認の連絡をお願いします。</a:t>
            </a:r>
            <a:endParaRPr kumimoji="1" lang="en-US" altLang="ja-JP" sz="1000" b="1" u="sng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b="1" u="sng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b="1" u="sng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申込みいただいた個人情報は、本講座のみに使用し、他の目的には使用しません。</a:t>
            </a:r>
            <a:endParaRPr kumimoji="1" lang="en-US" altLang="ja-JP" sz="1050" u="sng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9091EB4-356E-4AF3-B542-57C01836F384}"/>
              </a:ext>
            </a:extLst>
          </p:cNvPr>
          <p:cNvSpPr txBox="1"/>
          <p:nvPr/>
        </p:nvSpPr>
        <p:spPr>
          <a:xfrm>
            <a:off x="2760984" y="49371"/>
            <a:ext cx="1459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令和５年度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5B18E2-94C2-4028-86EC-324987817177}"/>
              </a:ext>
            </a:extLst>
          </p:cNvPr>
          <p:cNvSpPr txBox="1"/>
          <p:nvPr/>
        </p:nvSpPr>
        <p:spPr>
          <a:xfrm>
            <a:off x="352895" y="2995865"/>
            <a:ext cx="955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長崎県もしくは佐賀県へ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EFE7D48-D9C9-43E0-9753-66BB6623D773}"/>
              </a:ext>
            </a:extLst>
          </p:cNvPr>
          <p:cNvSpPr/>
          <p:nvPr/>
        </p:nvSpPr>
        <p:spPr>
          <a:xfrm>
            <a:off x="911660" y="9430491"/>
            <a:ext cx="847227" cy="396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i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郵送：　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2319863-142B-4AA0-82AB-0BBD3CEDC8BD}"/>
              </a:ext>
            </a:extLst>
          </p:cNvPr>
          <p:cNvSpPr/>
          <p:nvPr/>
        </p:nvSpPr>
        <p:spPr>
          <a:xfrm>
            <a:off x="746776" y="2544548"/>
            <a:ext cx="5485613" cy="31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意見表明支援員（アドボケイト）になるまで</a:t>
            </a:r>
            <a:endParaRPr kumimoji="1" lang="ja-JP" altLang="en-US" sz="1200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id="{01F1A209-DB7B-4AEE-B85D-0C00C456A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1" y="2498240"/>
            <a:ext cx="348529" cy="30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0E098BD7-3348-454B-90BB-6F5CC7D5B52B}"/>
              </a:ext>
            </a:extLst>
          </p:cNvPr>
          <p:cNvSpPr/>
          <p:nvPr/>
        </p:nvSpPr>
        <p:spPr>
          <a:xfrm>
            <a:off x="541915" y="5120004"/>
            <a:ext cx="6305625" cy="668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長崎県・佐賀県子どもアドボカシー講座申込書</a:t>
            </a:r>
          </a:p>
          <a:p>
            <a:pPr algn="ctr">
              <a:lnSpc>
                <a:spcPts val="11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令和６年１月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日（月）（申込締切）　　　　　　　　　</a:t>
            </a:r>
          </a:p>
          <a:p>
            <a:pPr algn="ctr">
              <a:lnSpc>
                <a:spcPts val="11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下記の項目を全て記入し、郵送いただくか、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もしくはメールにてお申し込みください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D18A3D52-D5D8-4D5F-8601-3508E853F2CC}"/>
              </a:ext>
            </a:extLst>
          </p:cNvPr>
          <p:cNvCxnSpPr/>
          <p:nvPr/>
        </p:nvCxnSpPr>
        <p:spPr>
          <a:xfrm>
            <a:off x="0" y="5087460"/>
            <a:ext cx="7199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D3C1B38-AE38-4736-BA2B-AB2AC9CFE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40861"/>
              </p:ext>
            </p:extLst>
          </p:nvPr>
        </p:nvGraphicFramePr>
        <p:xfrm>
          <a:off x="352895" y="5747689"/>
          <a:ext cx="6368962" cy="3559149"/>
        </p:xfrm>
        <a:graphic>
          <a:graphicData uri="http://schemas.openxmlformats.org/drawingml/2006/table">
            <a:tbl>
              <a:tblPr/>
              <a:tblGrid>
                <a:gridCol w="1330438">
                  <a:extLst>
                    <a:ext uri="{9D8B030D-6E8A-4147-A177-3AD203B41FA5}">
                      <a16:colId xmlns:a16="http://schemas.microsoft.com/office/drawing/2014/main" val="3065032859"/>
                    </a:ext>
                  </a:extLst>
                </a:gridCol>
                <a:gridCol w="665219">
                  <a:extLst>
                    <a:ext uri="{9D8B030D-6E8A-4147-A177-3AD203B41FA5}">
                      <a16:colId xmlns:a16="http://schemas.microsoft.com/office/drawing/2014/main" val="1883455784"/>
                    </a:ext>
                  </a:extLst>
                </a:gridCol>
                <a:gridCol w="665219">
                  <a:extLst>
                    <a:ext uri="{9D8B030D-6E8A-4147-A177-3AD203B41FA5}">
                      <a16:colId xmlns:a16="http://schemas.microsoft.com/office/drawing/2014/main" val="2314377259"/>
                    </a:ext>
                  </a:extLst>
                </a:gridCol>
                <a:gridCol w="886959">
                  <a:extLst>
                    <a:ext uri="{9D8B030D-6E8A-4147-A177-3AD203B41FA5}">
                      <a16:colId xmlns:a16="http://schemas.microsoft.com/office/drawing/2014/main" val="1799121015"/>
                    </a:ext>
                  </a:extLst>
                </a:gridCol>
                <a:gridCol w="665219">
                  <a:extLst>
                    <a:ext uri="{9D8B030D-6E8A-4147-A177-3AD203B41FA5}">
                      <a16:colId xmlns:a16="http://schemas.microsoft.com/office/drawing/2014/main" val="2768145716"/>
                    </a:ext>
                  </a:extLst>
                </a:gridCol>
                <a:gridCol w="665219">
                  <a:extLst>
                    <a:ext uri="{9D8B030D-6E8A-4147-A177-3AD203B41FA5}">
                      <a16:colId xmlns:a16="http://schemas.microsoft.com/office/drawing/2014/main" val="631439400"/>
                    </a:ext>
                  </a:extLst>
                </a:gridCol>
                <a:gridCol w="665219">
                  <a:extLst>
                    <a:ext uri="{9D8B030D-6E8A-4147-A177-3AD203B41FA5}">
                      <a16:colId xmlns:a16="http://schemas.microsoft.com/office/drawing/2014/main" val="3637979864"/>
                    </a:ext>
                  </a:extLst>
                </a:gridCol>
                <a:gridCol w="825470">
                  <a:extLst>
                    <a:ext uri="{9D8B030D-6E8A-4147-A177-3AD203B41FA5}">
                      <a16:colId xmlns:a16="http://schemas.microsoft.com/office/drawing/2014/main" val="3904317103"/>
                    </a:ext>
                  </a:extLst>
                </a:gridCol>
              </a:tblGrid>
              <a:tr h="541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申込者氏名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84081"/>
                  </a:ext>
                </a:extLst>
              </a:tr>
              <a:tr h="541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　　　齢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　業　等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72680"/>
                  </a:ext>
                </a:extLst>
              </a:tr>
              <a:tr h="5051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　　　所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　　　ー　　　　　</a:t>
                      </a:r>
                      <a:b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33894"/>
                  </a:ext>
                </a:extLst>
              </a:tr>
              <a:tr h="541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48899"/>
                  </a:ext>
                </a:extLst>
              </a:tr>
              <a:tr h="541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動画視聴の環境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有　　　　　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　　　　　無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254458"/>
                  </a:ext>
                </a:extLst>
              </a:tr>
              <a:tr h="886243">
                <a:tc>
                  <a:txBody>
                    <a:bodyPr/>
                    <a:lstStyle/>
                    <a:p>
                      <a:pPr marL="90488" indent="0" algn="just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相談援助・子育て支援等に関して取得した資格又は経験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185039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46AC7A2-DA11-4740-ABE7-6338E89CB71E}"/>
              </a:ext>
            </a:extLst>
          </p:cNvPr>
          <p:cNvSpPr txBox="1"/>
          <p:nvPr/>
        </p:nvSpPr>
        <p:spPr>
          <a:xfrm>
            <a:off x="4359169" y="3042170"/>
            <a:ext cx="1111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長崎県もしくは</a:t>
            </a:r>
            <a:endParaRPr kumimoji="1" lang="en-US" altLang="ja-JP" sz="1000" dirty="0"/>
          </a:p>
          <a:p>
            <a:r>
              <a:rPr kumimoji="1" lang="ja-JP" altLang="en-US" sz="1000" dirty="0"/>
              <a:t>佐賀県へ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2B8375-64D0-6097-6759-ECEF7EC21312}"/>
              </a:ext>
            </a:extLst>
          </p:cNvPr>
          <p:cNvSpPr txBox="1"/>
          <p:nvPr/>
        </p:nvSpPr>
        <p:spPr>
          <a:xfrm>
            <a:off x="5821051" y="3067036"/>
            <a:ext cx="1221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長崎県もしくは</a:t>
            </a:r>
            <a:endParaRPr kumimoji="1" lang="en-US" altLang="ja-JP" sz="1000" dirty="0"/>
          </a:p>
          <a:p>
            <a:r>
              <a:rPr kumimoji="1" lang="ja-JP" altLang="en-US" sz="1000" dirty="0"/>
              <a:t>佐賀県において</a:t>
            </a:r>
          </a:p>
        </p:txBody>
      </p:sp>
    </p:spTree>
    <p:extLst>
      <p:ext uri="{BB962C8B-B14F-4D97-AF65-F5344CB8AC3E}">
        <p14:creationId xmlns:p14="http://schemas.microsoft.com/office/powerpoint/2010/main" val="388031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456</Words>
  <Application>Microsoft Office PowerPoint</Application>
  <PresentationFormat>ユーザー設定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プレゼンテーション</dc:title>
  <dc:creator>本多 千穂</dc:creator>
  <cp:lastModifiedBy>大本　雅智（こども家庭課）</cp:lastModifiedBy>
  <cp:revision>100</cp:revision>
  <cp:lastPrinted>2023-12-07T05:23:06Z</cp:lastPrinted>
  <dcterms:created xsi:type="dcterms:W3CDTF">2022-06-28T12:01:04Z</dcterms:created>
  <dcterms:modified xsi:type="dcterms:W3CDTF">2023-12-26T06:24:54Z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