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114" d="100"/>
          <a:sy n="114" d="100"/>
        </p:scale>
        <p:origin x="12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B9270-77AE-3548-ACD3-FB0B8473B05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0B7A6-3915-6A4E-A156-9538280DC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00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3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6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1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1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7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2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4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0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22A1-49FA-F94D-B931-6A72BD62333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42A0-EDD8-7D4C-B885-A7927946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83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F4700F-96BC-D440-AC78-3DE8450CA121}"/>
              </a:ext>
            </a:extLst>
          </p:cNvPr>
          <p:cNvSpPr txBox="1"/>
          <p:nvPr/>
        </p:nvSpPr>
        <p:spPr>
          <a:xfrm>
            <a:off x="94816" y="369401"/>
            <a:ext cx="2622834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>
                <a:latin typeface="HGMaruGothicMPRO" panose="020F0600000000000000" pitchFamily="34" charset="-128"/>
                <a:ea typeface="HGMaruGothicMPRO" panose="020F0600000000000000" pitchFamily="34" charset="-128"/>
              </a:rPr>
              <a:t>新栄小学校目指す資質・能力</a:t>
            </a:r>
            <a:endParaRPr lang="en-US" altLang="ja-JP" sz="1463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1463">
                <a:latin typeface="HGMaruGothicMPRO" panose="020F0600000000000000" pitchFamily="34" charset="-128"/>
                <a:ea typeface="HGMaruGothicMPRO" panose="020F0600000000000000" pitchFamily="34" charset="-128"/>
              </a:rPr>
              <a:t>２０２０</a:t>
            </a:r>
          </a:p>
        </p:txBody>
      </p:sp>
      <p:sp>
        <p:nvSpPr>
          <p:cNvPr id="8" name="台形 7">
            <a:extLst>
              <a:ext uri="{FF2B5EF4-FFF2-40B4-BE49-F238E27FC236}">
                <a16:creationId xmlns:a16="http://schemas.microsoft.com/office/drawing/2014/main" id="{A525D125-6439-E541-AAED-6065FA62F7A5}"/>
              </a:ext>
            </a:extLst>
          </p:cNvPr>
          <p:cNvSpPr/>
          <p:nvPr/>
        </p:nvSpPr>
        <p:spPr>
          <a:xfrm>
            <a:off x="1349263" y="4639495"/>
            <a:ext cx="7472199" cy="136634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台形 8">
            <a:extLst>
              <a:ext uri="{FF2B5EF4-FFF2-40B4-BE49-F238E27FC236}">
                <a16:creationId xmlns:a16="http://schemas.microsoft.com/office/drawing/2014/main" id="{7B9538DD-B8F4-394C-B23D-7FB5C492286C}"/>
              </a:ext>
            </a:extLst>
          </p:cNvPr>
          <p:cNvSpPr/>
          <p:nvPr/>
        </p:nvSpPr>
        <p:spPr>
          <a:xfrm>
            <a:off x="1716467" y="3077103"/>
            <a:ext cx="6737788" cy="1485901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0" name="台形 9">
            <a:extLst>
              <a:ext uri="{FF2B5EF4-FFF2-40B4-BE49-F238E27FC236}">
                <a16:creationId xmlns:a16="http://schemas.microsoft.com/office/drawing/2014/main" id="{67CF8F38-35F1-B242-BA49-E4FA03F07B8D}"/>
              </a:ext>
            </a:extLst>
          </p:cNvPr>
          <p:cNvSpPr/>
          <p:nvPr/>
        </p:nvSpPr>
        <p:spPr>
          <a:xfrm>
            <a:off x="2099687" y="1374271"/>
            <a:ext cx="5971353" cy="157864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ECBAF47-EA8A-ED40-AB8D-8EAC25DEF7CD}"/>
              </a:ext>
            </a:extLst>
          </p:cNvPr>
          <p:cNvSpPr txBox="1"/>
          <p:nvPr/>
        </p:nvSpPr>
        <p:spPr>
          <a:xfrm>
            <a:off x="1716470" y="4817036"/>
            <a:ext cx="93487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低学年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C58218-BD77-A548-A1EA-679251EA0392}"/>
              </a:ext>
            </a:extLst>
          </p:cNvPr>
          <p:cNvSpPr txBox="1"/>
          <p:nvPr/>
        </p:nvSpPr>
        <p:spPr>
          <a:xfrm>
            <a:off x="2089005" y="3147533"/>
            <a:ext cx="74732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中学年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FDEF7A-AD68-F744-8907-58557700681E}"/>
              </a:ext>
            </a:extLst>
          </p:cNvPr>
          <p:cNvSpPr txBox="1"/>
          <p:nvPr/>
        </p:nvSpPr>
        <p:spPr>
          <a:xfrm>
            <a:off x="2519198" y="1457238"/>
            <a:ext cx="74732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高学年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76A989-9A21-1C43-87CB-D7468FE52FB2}"/>
              </a:ext>
            </a:extLst>
          </p:cNvPr>
          <p:cNvSpPr txBox="1"/>
          <p:nvPr/>
        </p:nvSpPr>
        <p:spPr>
          <a:xfrm>
            <a:off x="1799907" y="696242"/>
            <a:ext cx="6460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>
                <a:latin typeface="HGMaruGothicMPRO" panose="020F0600000000000000" pitchFamily="34" charset="-128"/>
                <a:ea typeface="HGMaruGothicMPRO" panose="020F0600000000000000" pitchFamily="34" charset="-128"/>
              </a:rPr>
              <a:t>仲間と共に運動に親しむ児童</a:t>
            </a:r>
            <a:endParaRPr lang="en-US" altLang="ja-JP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b="1">
                <a:latin typeface="HGMaruGothicMPRO" panose="020F0600000000000000" pitchFamily="34" charset="-128"/>
                <a:ea typeface="HGMaruGothicMPRO" panose="020F0600000000000000" pitchFamily="34" charset="-128"/>
              </a:rPr>
              <a:t>（→体育の見方・考え方を働かせて、運動にかかわる児童）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A3C945A-FBB5-4B4C-A7C0-EFC79486ED2C}"/>
              </a:ext>
            </a:extLst>
          </p:cNvPr>
          <p:cNvSpPr txBox="1"/>
          <p:nvPr/>
        </p:nvSpPr>
        <p:spPr>
          <a:xfrm>
            <a:off x="3885033" y="4680722"/>
            <a:ext cx="2435282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運動の楽しさに触れる段階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F42C1B2-3C83-1843-9801-F2DF4A4BD349}"/>
              </a:ext>
            </a:extLst>
          </p:cNvPr>
          <p:cNvSpPr txBox="1"/>
          <p:nvPr/>
        </p:nvSpPr>
        <p:spPr>
          <a:xfrm>
            <a:off x="3603706" y="3128918"/>
            <a:ext cx="2997937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運動の楽しさや喜びに触れる段階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1E42E0-E545-0949-A147-01170486808D}"/>
              </a:ext>
            </a:extLst>
          </p:cNvPr>
          <p:cNvSpPr txBox="1"/>
          <p:nvPr/>
        </p:nvSpPr>
        <p:spPr>
          <a:xfrm>
            <a:off x="3656227" y="1457238"/>
            <a:ext cx="2997937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運動の楽しさや喜びを味わう段階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635D19-5DA3-374D-9591-06E32DB049E4}"/>
              </a:ext>
            </a:extLst>
          </p:cNvPr>
          <p:cNvSpPr txBox="1"/>
          <p:nvPr/>
        </p:nvSpPr>
        <p:spPr>
          <a:xfrm>
            <a:off x="2505129" y="1822624"/>
            <a:ext cx="1122423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具体的な姿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9ADF12-9D3E-3044-AD2A-08BC046A82F0}"/>
              </a:ext>
            </a:extLst>
          </p:cNvPr>
          <p:cNvSpPr txBox="1"/>
          <p:nvPr/>
        </p:nvSpPr>
        <p:spPr>
          <a:xfrm>
            <a:off x="2515908" y="3391764"/>
            <a:ext cx="1122423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具体的な姿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5BB5E1C-27E5-3B4F-9FBB-B501CDB58291}"/>
              </a:ext>
            </a:extLst>
          </p:cNvPr>
          <p:cNvSpPr txBox="1"/>
          <p:nvPr/>
        </p:nvSpPr>
        <p:spPr>
          <a:xfrm>
            <a:off x="2519199" y="5052472"/>
            <a:ext cx="1122423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/>
              <a:t>具体的な姿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D1FF7FF-B561-7641-92D6-F163048F0322}"/>
              </a:ext>
            </a:extLst>
          </p:cNvPr>
          <p:cNvSpPr txBox="1"/>
          <p:nvPr/>
        </p:nvSpPr>
        <p:spPr>
          <a:xfrm>
            <a:off x="2431897" y="2084415"/>
            <a:ext cx="5374416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/>
              <a:t>・視点を用いながら、自分なりの運動の楽しさを語ることができる。</a:t>
            </a:r>
            <a:endParaRPr lang="en-US" altLang="ja-JP" sz="1138" dirty="0"/>
          </a:p>
          <a:p>
            <a:r>
              <a:rPr lang="ja-JP" altLang="en-US" sz="1138"/>
              <a:t>・運動ごとの面白さの共通点を見出したり、違いを語ることができる。</a:t>
            </a:r>
            <a:endParaRPr lang="en-US" altLang="ja-JP" sz="1138" dirty="0"/>
          </a:p>
          <a:p>
            <a:r>
              <a:rPr lang="ja-JP" altLang="en-US" sz="1138"/>
              <a:t>・仲間との関わりや資料活用をしながら課題を解決できる。</a:t>
            </a:r>
            <a:endParaRPr lang="en-US" altLang="ja-JP" sz="1138" dirty="0"/>
          </a:p>
          <a:p>
            <a:r>
              <a:rPr lang="ja-JP" altLang="en-US" sz="1138"/>
              <a:t>・「する・見る・支える・知る」など運動と自分の関わり方が分かる。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4AF3795-0679-2D40-90BD-FC488894E99A}"/>
              </a:ext>
            </a:extLst>
          </p:cNvPr>
          <p:cNvSpPr txBox="1"/>
          <p:nvPr/>
        </p:nvSpPr>
        <p:spPr>
          <a:xfrm>
            <a:off x="2328846" y="3641691"/>
            <a:ext cx="6020460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/>
              <a:t>・仲間とのふりかえりの中から視点を共有できる。</a:t>
            </a:r>
            <a:endParaRPr lang="en-US" altLang="ja-JP" sz="1138" dirty="0"/>
          </a:p>
          <a:p>
            <a:r>
              <a:rPr lang="ja-JP" altLang="en-US" sz="1138"/>
              <a:t>・ふりかえりから自分にあっためあてを立てることができる</a:t>
            </a:r>
            <a:endParaRPr lang="en-US" altLang="ja-JP" sz="1138" dirty="0"/>
          </a:p>
          <a:p>
            <a:r>
              <a:rPr lang="ja-JP" altLang="en-US" sz="1138"/>
              <a:t>（めあてとふりかえりが関連している。）</a:t>
            </a:r>
            <a:endParaRPr lang="en-US" altLang="ja-JP" sz="1138" dirty="0"/>
          </a:p>
          <a:p>
            <a:r>
              <a:rPr lang="ja-JP" altLang="en-US" sz="1138"/>
              <a:t>・自分の考えを友達に伝えることができる。</a:t>
            </a:r>
            <a:endParaRPr lang="en-US" altLang="ja-JP" sz="1138" dirty="0"/>
          </a:p>
          <a:p>
            <a:r>
              <a:rPr lang="ja-JP" altLang="en-US" sz="1138"/>
              <a:t>・主体的に学習に取り組んでいる。</a:t>
            </a:r>
            <a:endParaRPr lang="en-US" altLang="ja-JP" sz="1138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C48EC9-3004-7448-B32C-18C05310C7DB}"/>
              </a:ext>
            </a:extLst>
          </p:cNvPr>
          <p:cNvSpPr txBox="1"/>
          <p:nvPr/>
        </p:nvSpPr>
        <p:spPr>
          <a:xfrm>
            <a:off x="2328846" y="5352554"/>
            <a:ext cx="4998484" cy="617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38"/>
              <a:t>・自分から思いっきり運動遊びを楽しんでいる。</a:t>
            </a:r>
            <a:endParaRPr lang="en-US" altLang="ja-JP" sz="1138" dirty="0"/>
          </a:p>
          <a:p>
            <a:r>
              <a:rPr lang="ja-JP" altLang="en-US" sz="1138"/>
              <a:t>・活動のふりかえりをすることができる。自分のめあてが立てられる。</a:t>
            </a:r>
            <a:endParaRPr lang="en-US" altLang="ja-JP" sz="1138" dirty="0"/>
          </a:p>
          <a:p>
            <a:r>
              <a:rPr lang="ja-JP" altLang="en-US" sz="1138"/>
              <a:t>・単元が終わった時に「〇〇が面白かったよ・楽しかったよ」と話せる。</a:t>
            </a:r>
          </a:p>
        </p:txBody>
      </p:sp>
      <p:sp>
        <p:nvSpPr>
          <p:cNvPr id="2" name="上矢印 1">
            <a:extLst>
              <a:ext uri="{FF2B5EF4-FFF2-40B4-BE49-F238E27FC236}">
                <a16:creationId xmlns:a16="http://schemas.microsoft.com/office/drawing/2014/main" id="{1F654B13-1D4B-3842-B1E7-2D7F475F4260}"/>
              </a:ext>
            </a:extLst>
          </p:cNvPr>
          <p:cNvSpPr/>
          <p:nvPr/>
        </p:nvSpPr>
        <p:spPr>
          <a:xfrm rot="1043409">
            <a:off x="1162794" y="1211243"/>
            <a:ext cx="821014" cy="4856195"/>
          </a:xfrm>
          <a:prstGeom prst="upArrow">
            <a:avLst>
              <a:gd name="adj1" fmla="val 22509"/>
              <a:gd name="adj2" fmla="val 67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28E00B2-7E6B-F542-B24A-08EA130DDB84}"/>
              </a:ext>
            </a:extLst>
          </p:cNvPr>
          <p:cNvGrpSpPr/>
          <p:nvPr/>
        </p:nvGrpSpPr>
        <p:grpSpPr>
          <a:xfrm>
            <a:off x="107773" y="2231803"/>
            <a:ext cx="2368733" cy="1476975"/>
            <a:chOff x="173645" y="1993957"/>
            <a:chExt cx="2915363" cy="1817816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1ACAAFA-C235-0642-A09D-20AE8BD7275B}"/>
                </a:ext>
              </a:extLst>
            </p:cNvPr>
            <p:cNvSpPr txBox="1"/>
            <p:nvPr/>
          </p:nvSpPr>
          <p:spPr>
            <a:xfrm>
              <a:off x="173645" y="1993957"/>
              <a:ext cx="1304499" cy="544528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275">
                  <a:solidFill>
                    <a:schemeClr val="bg1"/>
                  </a:solidFill>
                </a:rPr>
                <a:t>できる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5DA28F4-0379-3C49-B4A9-FFF08723000C}"/>
                </a:ext>
              </a:extLst>
            </p:cNvPr>
            <p:cNvSpPr txBox="1"/>
            <p:nvPr/>
          </p:nvSpPr>
          <p:spPr>
            <a:xfrm>
              <a:off x="592700" y="3267245"/>
              <a:ext cx="1663571" cy="544528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275">
                  <a:solidFill>
                    <a:schemeClr val="bg1"/>
                  </a:solidFill>
                </a:rPr>
                <a:t>かかわる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06ED328-2E49-9342-9836-52A27E16A31D}"/>
                </a:ext>
              </a:extLst>
            </p:cNvPr>
            <p:cNvSpPr txBox="1"/>
            <p:nvPr/>
          </p:nvSpPr>
          <p:spPr>
            <a:xfrm>
              <a:off x="1784509" y="1993957"/>
              <a:ext cx="1304499" cy="544528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275">
                  <a:solidFill>
                    <a:schemeClr val="bg1"/>
                  </a:solidFill>
                </a:rPr>
                <a:t>わかる</a:t>
              </a:r>
            </a:p>
          </p:txBody>
        </p:sp>
        <p:sp>
          <p:nvSpPr>
            <p:cNvPr id="6" name="左右矢印 5">
              <a:extLst>
                <a:ext uri="{FF2B5EF4-FFF2-40B4-BE49-F238E27FC236}">
                  <a16:creationId xmlns:a16="http://schemas.microsoft.com/office/drawing/2014/main" id="{E22AE685-B6F8-E44C-8551-0101957BEC94}"/>
                </a:ext>
              </a:extLst>
            </p:cNvPr>
            <p:cNvSpPr/>
            <p:nvPr/>
          </p:nvSpPr>
          <p:spPr>
            <a:xfrm>
              <a:off x="1200892" y="2135566"/>
              <a:ext cx="701103" cy="231226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29" name="下カーブ矢印 28">
            <a:extLst>
              <a:ext uri="{FF2B5EF4-FFF2-40B4-BE49-F238E27FC236}">
                <a16:creationId xmlns:a16="http://schemas.microsoft.com/office/drawing/2014/main" id="{2602FC87-C16A-D84E-B7CB-3F50A8F4E09C}"/>
              </a:ext>
            </a:extLst>
          </p:cNvPr>
          <p:cNvSpPr/>
          <p:nvPr/>
        </p:nvSpPr>
        <p:spPr>
          <a:xfrm rot="18367860">
            <a:off x="432292" y="2611654"/>
            <a:ext cx="841826" cy="5068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30" name="左カーブ矢印 29">
            <a:extLst>
              <a:ext uri="{FF2B5EF4-FFF2-40B4-BE49-F238E27FC236}">
                <a16:creationId xmlns:a16="http://schemas.microsoft.com/office/drawing/2014/main" id="{637AEC30-41FE-7542-A684-817A72964BA0}"/>
              </a:ext>
            </a:extLst>
          </p:cNvPr>
          <p:cNvSpPr/>
          <p:nvPr/>
        </p:nvSpPr>
        <p:spPr>
          <a:xfrm rot="1027485">
            <a:off x="1191007" y="2994005"/>
            <a:ext cx="625454" cy="10760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751B2C5-E917-2B49-95B0-917F069A02C2}"/>
              </a:ext>
            </a:extLst>
          </p:cNvPr>
          <p:cNvSpPr txBox="1"/>
          <p:nvPr/>
        </p:nvSpPr>
        <p:spPr>
          <a:xfrm>
            <a:off x="232575" y="4044106"/>
            <a:ext cx="1572203" cy="5424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75"/>
              <a:t>単元ごとに「かかわる」ことを下支えに「できる」「わかる」を往還</a:t>
            </a:r>
          </a:p>
        </p:txBody>
      </p:sp>
      <p:sp>
        <p:nvSpPr>
          <p:cNvPr id="32" name="上矢印 31">
            <a:extLst>
              <a:ext uri="{FF2B5EF4-FFF2-40B4-BE49-F238E27FC236}">
                <a16:creationId xmlns:a16="http://schemas.microsoft.com/office/drawing/2014/main" id="{53D41EE5-4E3B-7940-AE20-CBA14F2E42A9}"/>
              </a:ext>
            </a:extLst>
          </p:cNvPr>
          <p:cNvSpPr/>
          <p:nvPr/>
        </p:nvSpPr>
        <p:spPr>
          <a:xfrm rot="20806864">
            <a:off x="8043748" y="1211242"/>
            <a:ext cx="821014" cy="4856195"/>
          </a:xfrm>
          <a:prstGeom prst="upArrow">
            <a:avLst>
              <a:gd name="adj1" fmla="val 26913"/>
              <a:gd name="adj2" fmla="val 45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8F07C28-C1AD-D740-9BDC-630F92A6248E}"/>
              </a:ext>
            </a:extLst>
          </p:cNvPr>
          <p:cNvSpPr txBox="1"/>
          <p:nvPr/>
        </p:nvSpPr>
        <p:spPr>
          <a:xfrm>
            <a:off x="8209704" y="2652832"/>
            <a:ext cx="979755" cy="31745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ja-JP" sz="1463" dirty="0"/>
              <a:t>SE</a:t>
            </a:r>
            <a:r>
              <a:rPr lang="ja-JP" altLang="en-US" sz="1463"/>
              <a:t>タイム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3C9E5D6-5CB7-F14C-8E74-77F937399156}"/>
              </a:ext>
            </a:extLst>
          </p:cNvPr>
          <p:cNvSpPr txBox="1"/>
          <p:nvPr/>
        </p:nvSpPr>
        <p:spPr>
          <a:xfrm>
            <a:off x="8492364" y="3235447"/>
            <a:ext cx="1018227" cy="49244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ja-JP" altLang="en-US" sz="1300"/>
              <a:t>スポーツ</a:t>
            </a:r>
            <a:endParaRPr lang="en-US" altLang="ja-JP" sz="1300" dirty="0"/>
          </a:p>
          <a:p>
            <a:r>
              <a:rPr lang="ja-JP" altLang="en-US" sz="1300"/>
              <a:t>チャレンジ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29A547A-147C-0E47-9C62-2D7F20892CBD}"/>
              </a:ext>
            </a:extLst>
          </p:cNvPr>
          <p:cNvSpPr txBox="1"/>
          <p:nvPr/>
        </p:nvSpPr>
        <p:spPr>
          <a:xfrm>
            <a:off x="8682619" y="3993111"/>
            <a:ext cx="934871" cy="31745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ja-JP" altLang="en-US" sz="1463"/>
              <a:t>運動遊び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D44EF6F-0682-4D45-A46E-7AD8DEAF774F}"/>
              </a:ext>
            </a:extLst>
          </p:cNvPr>
          <p:cNvSpPr txBox="1"/>
          <p:nvPr/>
        </p:nvSpPr>
        <p:spPr>
          <a:xfrm>
            <a:off x="603487" y="1640914"/>
            <a:ext cx="934871" cy="317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/>
              <a:t>授業時間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83EFAA7-A29A-1345-BC70-AEAAEDEB375A}"/>
              </a:ext>
            </a:extLst>
          </p:cNvPr>
          <p:cNvSpPr txBox="1"/>
          <p:nvPr/>
        </p:nvSpPr>
        <p:spPr>
          <a:xfrm>
            <a:off x="8363372" y="1770223"/>
            <a:ext cx="1122423" cy="317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/>
              <a:t>余暇の時間</a:t>
            </a:r>
          </a:p>
        </p:txBody>
      </p:sp>
    </p:spTree>
    <p:extLst>
      <p:ext uri="{BB962C8B-B14F-4D97-AF65-F5344CB8AC3E}">
        <p14:creationId xmlns:p14="http://schemas.microsoft.com/office/powerpoint/2010/main" val="315827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</TotalTime>
  <Words>265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HGMaruGothicMPRO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28</cp:revision>
  <cp:lastPrinted>2021-03-26T09:14:20Z</cp:lastPrinted>
  <dcterms:created xsi:type="dcterms:W3CDTF">2020-04-28T04:56:21Z</dcterms:created>
  <dcterms:modified xsi:type="dcterms:W3CDTF">2021-04-05T11:03:43Z</dcterms:modified>
</cp:coreProperties>
</file>